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 id="2147483653" r:id="rId2"/>
  </p:sldMasterIdLst>
  <p:notesMasterIdLst>
    <p:notesMasterId r:id="rId4"/>
  </p:notesMasterIdLst>
  <p:handoutMasterIdLst>
    <p:handoutMasterId r:id="rId5"/>
  </p:handoutMasterIdLst>
  <p:sldIdLst>
    <p:sldId id="258" r:id="rId3"/>
  </p:sldIdLst>
  <p:sldSz cx="43891200" cy="32918400"/>
  <p:notesSz cx="6858000" cy="9313863"/>
  <p:defaultTextStyle>
    <a:defPPr>
      <a:defRPr lang="en-US"/>
    </a:defPPr>
    <a:lvl1pPr marL="0" algn="l" defTabSz="4388900" rtl="0" eaLnBrk="1" latinLnBrk="0" hangingPunct="1">
      <a:defRPr sz="8600" kern="1200">
        <a:solidFill>
          <a:schemeClr val="tx1"/>
        </a:solidFill>
        <a:latin typeface="+mn-lt"/>
        <a:ea typeface="+mn-ea"/>
        <a:cs typeface="+mn-cs"/>
      </a:defRPr>
    </a:lvl1pPr>
    <a:lvl2pPr marL="2194451" algn="l" defTabSz="4388900" rtl="0" eaLnBrk="1" latinLnBrk="0" hangingPunct="1">
      <a:defRPr sz="8600" kern="1200">
        <a:solidFill>
          <a:schemeClr val="tx1"/>
        </a:solidFill>
        <a:latin typeface="+mn-lt"/>
        <a:ea typeface="+mn-ea"/>
        <a:cs typeface="+mn-cs"/>
      </a:defRPr>
    </a:lvl2pPr>
    <a:lvl3pPr marL="4388900" algn="l" defTabSz="4388900" rtl="0" eaLnBrk="1" latinLnBrk="0" hangingPunct="1">
      <a:defRPr sz="8600" kern="1200">
        <a:solidFill>
          <a:schemeClr val="tx1"/>
        </a:solidFill>
        <a:latin typeface="+mn-lt"/>
        <a:ea typeface="+mn-ea"/>
        <a:cs typeface="+mn-cs"/>
      </a:defRPr>
    </a:lvl3pPr>
    <a:lvl4pPr marL="6583351" algn="l" defTabSz="4388900" rtl="0" eaLnBrk="1" latinLnBrk="0" hangingPunct="1">
      <a:defRPr sz="8600" kern="1200">
        <a:solidFill>
          <a:schemeClr val="tx1"/>
        </a:solidFill>
        <a:latin typeface="+mn-lt"/>
        <a:ea typeface="+mn-ea"/>
        <a:cs typeface="+mn-cs"/>
      </a:defRPr>
    </a:lvl4pPr>
    <a:lvl5pPr marL="8777801" algn="l" defTabSz="4388900" rtl="0" eaLnBrk="1" latinLnBrk="0" hangingPunct="1">
      <a:defRPr sz="8600" kern="1200">
        <a:solidFill>
          <a:schemeClr val="tx1"/>
        </a:solidFill>
        <a:latin typeface="+mn-lt"/>
        <a:ea typeface="+mn-ea"/>
        <a:cs typeface="+mn-cs"/>
      </a:defRPr>
    </a:lvl5pPr>
    <a:lvl6pPr marL="10972252" algn="l" defTabSz="4388900" rtl="0" eaLnBrk="1" latinLnBrk="0" hangingPunct="1">
      <a:defRPr sz="8600" kern="1200">
        <a:solidFill>
          <a:schemeClr val="tx1"/>
        </a:solidFill>
        <a:latin typeface="+mn-lt"/>
        <a:ea typeface="+mn-ea"/>
        <a:cs typeface="+mn-cs"/>
      </a:defRPr>
    </a:lvl6pPr>
    <a:lvl7pPr marL="13166703" algn="l" defTabSz="4388900" rtl="0" eaLnBrk="1" latinLnBrk="0" hangingPunct="1">
      <a:defRPr sz="8600" kern="1200">
        <a:solidFill>
          <a:schemeClr val="tx1"/>
        </a:solidFill>
        <a:latin typeface="+mn-lt"/>
        <a:ea typeface="+mn-ea"/>
        <a:cs typeface="+mn-cs"/>
      </a:defRPr>
    </a:lvl7pPr>
    <a:lvl8pPr marL="15361152" algn="l" defTabSz="4388900" rtl="0" eaLnBrk="1" latinLnBrk="0" hangingPunct="1">
      <a:defRPr sz="8600" kern="1200">
        <a:solidFill>
          <a:schemeClr val="tx1"/>
        </a:solidFill>
        <a:latin typeface="+mn-lt"/>
        <a:ea typeface="+mn-ea"/>
        <a:cs typeface="+mn-cs"/>
      </a:defRPr>
    </a:lvl8pPr>
    <a:lvl9pPr marL="17555603" algn="l" defTabSz="4388900" rtl="0" eaLnBrk="1" latinLnBrk="0" hangingPunct="1">
      <a:defRPr sz="86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318">
          <p15:clr>
            <a:srgbClr val="A4A3A4"/>
          </p15:clr>
        </p15:guide>
        <p15:guide id="2" orient="horz" pos="288">
          <p15:clr>
            <a:srgbClr val="A4A3A4"/>
          </p15:clr>
        </p15:guide>
        <p15:guide id="3" orient="horz" pos="20160">
          <p15:clr>
            <a:srgbClr val="A4A3A4"/>
          </p15:clr>
        </p15:guide>
        <p15:guide id="4" orient="horz">
          <p15:clr>
            <a:srgbClr val="A4A3A4"/>
          </p15:clr>
        </p15:guide>
        <p15:guide id="5" pos="264" userDrawn="1">
          <p15:clr>
            <a:srgbClr val="A4A3A4"/>
          </p15:clr>
        </p15:guide>
        <p15:guide id="6" pos="27384" userDrawn="1">
          <p15:clr>
            <a:srgbClr val="A4A3A4"/>
          </p15:clr>
        </p15:guide>
      </p15:sldGuideLst>
    </p:ext>
    <p:ext uri="{2D200454-40CA-4A62-9FC3-DE9A4176ACB9}">
      <p15:notesGuideLst xmlns:p15="http://schemas.microsoft.com/office/powerpoint/2012/main">
        <p15:guide id="1" orient="horz" pos="2934" userDrawn="1">
          <p15:clr>
            <a:srgbClr val="A4A3A4"/>
          </p15:clr>
        </p15:guide>
        <p15:guide id="2" pos="2160"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KOTOULAS" initials="AK" lastIdx="2" clrIdx="0"/>
  <p:cmAuthor id="1" name="A.KOTOULAS" initials="HELP" lastIdx="1" clrIdx="1"/>
  <p:cmAuthor id="2" name="A.KOTOULAS" initials="HELP - " lastIdx="1" clrIdx="2"/>
  <p:cmAuthor id="3" name="PosterPresentations.com - 510.649.3001" initials="HELP - " lastIdx="1"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3F5FA"/>
    <a:srgbClr val="CDD2DE"/>
    <a:srgbClr val="E3E9E5"/>
    <a:srgbClr val="EAEAEA"/>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266" autoAdjust="0"/>
    <p:restoredTop sz="94007" autoAdjust="0"/>
  </p:normalViewPr>
  <p:slideViewPr>
    <p:cSldViewPr snapToGrid="0" snapToObjects="1" showGuides="1">
      <p:cViewPr>
        <p:scale>
          <a:sx n="25" d="100"/>
          <a:sy n="25" d="100"/>
        </p:scale>
        <p:origin x="1812" y="-678"/>
      </p:cViewPr>
      <p:guideLst>
        <p:guide orient="horz" pos="3318"/>
        <p:guide orient="horz" pos="288"/>
        <p:guide orient="horz" pos="20160"/>
        <p:guide orient="horz"/>
        <p:guide pos="264"/>
        <p:guide pos="27384"/>
      </p:guideLst>
    </p:cSldViewPr>
  </p:slideViewPr>
  <p:outlineViewPr>
    <p:cViewPr>
      <p:scale>
        <a:sx n="33" d="100"/>
        <a:sy n="33" d="100"/>
      </p:scale>
      <p:origin x="0" y="0"/>
    </p:cViewPr>
  </p:outlineViewPr>
  <p:notesTextViewPr>
    <p:cViewPr>
      <p:scale>
        <a:sx n="3" d="2"/>
        <a:sy n="3" d="2"/>
      </p:scale>
      <p:origin x="0" y="0"/>
    </p:cViewPr>
  </p:notesTextViewPr>
  <p:sorterViewPr>
    <p:cViewPr>
      <p:scale>
        <a:sx n="66" d="100"/>
        <a:sy n="66" d="100"/>
      </p:scale>
      <p:origin x="0" y="0"/>
    </p:cViewPr>
  </p:sorterViewPr>
  <p:notesViewPr>
    <p:cSldViewPr snapToGrid="0" snapToObjects="1" showGuides="1">
      <p:cViewPr varScale="1">
        <p:scale>
          <a:sx n="79" d="100"/>
          <a:sy n="79" d="100"/>
        </p:scale>
        <p:origin x="-3768" y="-102"/>
      </p:cViewPr>
      <p:guideLst>
        <p:guide orient="horz" pos="2934"/>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slide" Target="slides/slide1.xml"/><Relationship Id="rId7" Type="http://schemas.openxmlformats.org/officeDocument/2006/relationships/presProps" Target="presProps.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commentAuthors" Target="commentAuthors.xml"/><Relationship Id="rId5" Type="http://schemas.openxmlformats.org/officeDocument/2006/relationships/handoutMaster" Target="handoutMasters/handoutMaster1.xml"/><Relationship Id="rId10" Type="http://schemas.openxmlformats.org/officeDocument/2006/relationships/tableStyles" Target="tableStyles.xml"/><Relationship Id="rId4" Type="http://schemas.openxmlformats.org/officeDocument/2006/relationships/notesMaster" Target="notesMasters/notesMaster1.xml"/><Relationship Id="rId9"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6569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65693"/>
          </a:xfrm>
          <a:prstGeom prst="rect">
            <a:avLst/>
          </a:prstGeom>
        </p:spPr>
        <p:txBody>
          <a:bodyPr vert="horz" lIns="91440" tIns="45720" rIns="91440" bIns="45720" rtlCol="0"/>
          <a:lstStyle>
            <a:lvl1pPr algn="r">
              <a:defRPr sz="1200"/>
            </a:lvl1pPr>
          </a:lstStyle>
          <a:p>
            <a:fld id="{0158C5BC-9A70-462C-B28D-9600239EAC64}" type="datetimeFigureOut">
              <a:rPr lang="en-US" smtClean="0"/>
              <a:pPr/>
              <a:t>3/31/2025</a:t>
            </a:fld>
            <a:endParaRPr lang="en-US"/>
          </a:p>
        </p:txBody>
      </p:sp>
      <p:sp>
        <p:nvSpPr>
          <p:cNvPr id="4" name="Footer Placeholder 3"/>
          <p:cNvSpPr>
            <a:spLocks noGrp="1"/>
          </p:cNvSpPr>
          <p:nvPr>
            <p:ph type="ftr" sz="quarter" idx="2"/>
          </p:nvPr>
        </p:nvSpPr>
        <p:spPr>
          <a:xfrm>
            <a:off x="0" y="8846553"/>
            <a:ext cx="2971800" cy="465693"/>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846553"/>
            <a:ext cx="2971800" cy="465693"/>
          </a:xfrm>
          <a:prstGeom prst="rect">
            <a:avLst/>
          </a:prstGeom>
        </p:spPr>
        <p:txBody>
          <a:bodyPr vert="horz" lIns="91440" tIns="45720" rIns="91440" bIns="45720" rtlCol="0" anchor="b"/>
          <a:lstStyle>
            <a:lvl1pPr algn="r">
              <a:defRPr sz="1200"/>
            </a:lvl1pPr>
          </a:lstStyle>
          <a:p>
            <a:fld id="{79C131B7-05CA-4AEE-9267-6D0ED4DC84F3}" type="slidenum">
              <a:rPr lang="en-US" smtClean="0"/>
              <a:pPr/>
              <a:t>‹#›</a:t>
            </a:fld>
            <a:endParaRPr lang="en-US"/>
          </a:p>
        </p:txBody>
      </p:sp>
    </p:spTree>
    <p:extLst>
      <p:ext uri="{BB962C8B-B14F-4D97-AF65-F5344CB8AC3E}">
        <p14:creationId xmlns:p14="http://schemas.microsoft.com/office/powerpoint/2010/main" val="397406821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65693"/>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65693"/>
          </a:xfrm>
          <a:prstGeom prst="rect">
            <a:avLst/>
          </a:prstGeom>
        </p:spPr>
        <p:txBody>
          <a:bodyPr vert="horz" lIns="91440" tIns="45720" rIns="91440" bIns="45720" rtlCol="0"/>
          <a:lstStyle>
            <a:lvl1pPr algn="r">
              <a:defRPr sz="1200"/>
            </a:lvl1pPr>
          </a:lstStyle>
          <a:p>
            <a:fld id="{E6CC2317-6751-4CD4-9995-8782DD78E936}" type="datetimeFigureOut">
              <a:rPr lang="en-US" smtClean="0"/>
              <a:pPr/>
              <a:t>3/31/2025</a:t>
            </a:fld>
            <a:endParaRPr lang="en-US" dirty="0"/>
          </a:p>
        </p:txBody>
      </p:sp>
      <p:sp>
        <p:nvSpPr>
          <p:cNvPr id="4" name="Slide Image Placeholder 3"/>
          <p:cNvSpPr>
            <a:spLocks noGrp="1" noRot="1" noChangeAspect="1"/>
          </p:cNvSpPr>
          <p:nvPr>
            <p:ph type="sldImg" idx="2"/>
          </p:nvPr>
        </p:nvSpPr>
        <p:spPr>
          <a:xfrm>
            <a:off x="1101725" y="698500"/>
            <a:ext cx="4654550" cy="34925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24085"/>
            <a:ext cx="5486400" cy="41912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46553"/>
            <a:ext cx="2971800" cy="465693"/>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846553"/>
            <a:ext cx="2971800" cy="465693"/>
          </a:xfrm>
          <a:prstGeom prst="rect">
            <a:avLst/>
          </a:prstGeom>
        </p:spPr>
        <p:txBody>
          <a:bodyPr vert="horz" lIns="91440" tIns="45720" rIns="91440" bIns="45720" rtlCol="0" anchor="b"/>
          <a:lstStyle>
            <a:lvl1pPr algn="r">
              <a:defRPr sz="1200"/>
            </a:lvl1pPr>
          </a:lstStyle>
          <a:p>
            <a:fld id="{26A1A87D-CAF7-4BDC-A0D3-C0DBEDE81619}" type="slidenum">
              <a:rPr lang="en-US" smtClean="0"/>
              <a:pPr/>
              <a:t>‹#›</a:t>
            </a:fld>
            <a:endParaRPr lang="en-US" dirty="0"/>
          </a:p>
        </p:txBody>
      </p:sp>
    </p:spTree>
    <p:extLst>
      <p:ext uri="{BB962C8B-B14F-4D97-AF65-F5344CB8AC3E}">
        <p14:creationId xmlns:p14="http://schemas.microsoft.com/office/powerpoint/2010/main" val="2414637987"/>
      </p:ext>
    </p:extLst>
  </p:cSld>
  <p:clrMap bg1="lt1" tx1="dk1" bg2="lt2" tx2="dk2" accent1="accent1" accent2="accent2" accent3="accent3" accent4="accent4" accent5="accent5" accent6="accent6" hlink="hlink" folHlink="folHlink"/>
  <p:notesStyle>
    <a:lvl1pPr marL="0" algn="l" defTabSz="4388900" rtl="0" eaLnBrk="1" latinLnBrk="0" hangingPunct="1">
      <a:defRPr sz="5800" kern="1200">
        <a:solidFill>
          <a:schemeClr val="tx1"/>
        </a:solidFill>
        <a:latin typeface="+mn-lt"/>
        <a:ea typeface="+mn-ea"/>
        <a:cs typeface="+mn-cs"/>
      </a:defRPr>
    </a:lvl1pPr>
    <a:lvl2pPr marL="2194451" algn="l" defTabSz="4388900" rtl="0" eaLnBrk="1" latinLnBrk="0" hangingPunct="1">
      <a:defRPr sz="5800" kern="1200">
        <a:solidFill>
          <a:schemeClr val="tx1"/>
        </a:solidFill>
        <a:latin typeface="+mn-lt"/>
        <a:ea typeface="+mn-ea"/>
        <a:cs typeface="+mn-cs"/>
      </a:defRPr>
    </a:lvl2pPr>
    <a:lvl3pPr marL="4388900" algn="l" defTabSz="4388900" rtl="0" eaLnBrk="1" latinLnBrk="0" hangingPunct="1">
      <a:defRPr sz="5800" kern="1200">
        <a:solidFill>
          <a:schemeClr val="tx1"/>
        </a:solidFill>
        <a:latin typeface="+mn-lt"/>
        <a:ea typeface="+mn-ea"/>
        <a:cs typeface="+mn-cs"/>
      </a:defRPr>
    </a:lvl3pPr>
    <a:lvl4pPr marL="6583351" algn="l" defTabSz="4388900" rtl="0" eaLnBrk="1" latinLnBrk="0" hangingPunct="1">
      <a:defRPr sz="5800" kern="1200">
        <a:solidFill>
          <a:schemeClr val="tx1"/>
        </a:solidFill>
        <a:latin typeface="+mn-lt"/>
        <a:ea typeface="+mn-ea"/>
        <a:cs typeface="+mn-cs"/>
      </a:defRPr>
    </a:lvl4pPr>
    <a:lvl5pPr marL="8777801" algn="l" defTabSz="4388900" rtl="0" eaLnBrk="1" latinLnBrk="0" hangingPunct="1">
      <a:defRPr sz="5800" kern="1200">
        <a:solidFill>
          <a:schemeClr val="tx1"/>
        </a:solidFill>
        <a:latin typeface="+mn-lt"/>
        <a:ea typeface="+mn-ea"/>
        <a:cs typeface="+mn-cs"/>
      </a:defRPr>
    </a:lvl5pPr>
    <a:lvl6pPr marL="10972252" algn="l" defTabSz="4388900" rtl="0" eaLnBrk="1" latinLnBrk="0" hangingPunct="1">
      <a:defRPr sz="5800" kern="1200">
        <a:solidFill>
          <a:schemeClr val="tx1"/>
        </a:solidFill>
        <a:latin typeface="+mn-lt"/>
        <a:ea typeface="+mn-ea"/>
        <a:cs typeface="+mn-cs"/>
      </a:defRPr>
    </a:lvl6pPr>
    <a:lvl7pPr marL="13166703" algn="l" defTabSz="4388900" rtl="0" eaLnBrk="1" latinLnBrk="0" hangingPunct="1">
      <a:defRPr sz="5800" kern="1200">
        <a:solidFill>
          <a:schemeClr val="tx1"/>
        </a:solidFill>
        <a:latin typeface="+mn-lt"/>
        <a:ea typeface="+mn-ea"/>
        <a:cs typeface="+mn-cs"/>
      </a:defRPr>
    </a:lvl7pPr>
    <a:lvl8pPr marL="15361152" algn="l" defTabSz="4388900" rtl="0" eaLnBrk="1" latinLnBrk="0" hangingPunct="1">
      <a:defRPr sz="5800" kern="1200">
        <a:solidFill>
          <a:schemeClr val="tx1"/>
        </a:solidFill>
        <a:latin typeface="+mn-lt"/>
        <a:ea typeface="+mn-ea"/>
        <a:cs typeface="+mn-cs"/>
      </a:defRPr>
    </a:lvl8pPr>
    <a:lvl9pPr marL="17555603" algn="l" defTabSz="4388900" rtl="0" eaLnBrk="1" latinLnBrk="0" hangingPunct="1">
      <a:defRPr sz="58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36x48 templat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459674" y="6378481"/>
            <a:ext cx="10056813"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6" name="Text Placeholder 5"/>
          <p:cNvSpPr>
            <a:spLocks noGrp="1"/>
          </p:cNvSpPr>
          <p:nvPr>
            <p:ph type="body" sz="quarter" idx="11" hasCustomPrompt="1"/>
          </p:nvPr>
        </p:nvSpPr>
        <p:spPr>
          <a:xfrm>
            <a:off x="477827" y="5548749"/>
            <a:ext cx="10048875" cy="754045"/>
          </a:xfrm>
          <a:prstGeom prst="rect">
            <a:avLst/>
          </a:prstGeom>
          <a:noFill/>
        </p:spPr>
        <p:txBody>
          <a:bodyPr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edit) INTRODUCTION or ABSTRACT</a:t>
            </a:r>
          </a:p>
        </p:txBody>
      </p:sp>
      <p:sp>
        <p:nvSpPr>
          <p:cNvPr id="20" name="Text Placeholder 5"/>
          <p:cNvSpPr>
            <a:spLocks noGrp="1"/>
          </p:cNvSpPr>
          <p:nvPr>
            <p:ph type="body" sz="quarter" idx="20" hasCustomPrompt="1"/>
          </p:nvPr>
        </p:nvSpPr>
        <p:spPr>
          <a:xfrm>
            <a:off x="477825" y="14212513"/>
            <a:ext cx="10050462"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edit)  OBJECTIVES</a:t>
            </a:r>
          </a:p>
        </p:txBody>
      </p:sp>
      <p:sp>
        <p:nvSpPr>
          <p:cNvPr id="21" name="Text Placeholder 3"/>
          <p:cNvSpPr>
            <a:spLocks noGrp="1"/>
          </p:cNvSpPr>
          <p:nvPr>
            <p:ph type="body" sz="quarter" idx="21" hasCustomPrompt="1"/>
          </p:nvPr>
        </p:nvSpPr>
        <p:spPr>
          <a:xfrm>
            <a:off x="11460161" y="6378481"/>
            <a:ext cx="10048874"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2" name="Text Placeholder 5"/>
          <p:cNvSpPr>
            <a:spLocks noGrp="1"/>
          </p:cNvSpPr>
          <p:nvPr>
            <p:ph type="body" sz="quarter" idx="22" hasCustomPrompt="1"/>
          </p:nvPr>
        </p:nvSpPr>
        <p:spPr>
          <a:xfrm>
            <a:off x="11460162" y="5548749"/>
            <a:ext cx="10048875" cy="754045"/>
          </a:xfrm>
          <a:prstGeom prst="rect">
            <a:avLst/>
          </a:prstGeom>
          <a:noFill/>
        </p:spPr>
        <p:txBody>
          <a:bodyPr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edit)  MATERIALS &amp; METHODS</a:t>
            </a:r>
          </a:p>
        </p:txBody>
      </p:sp>
      <p:sp>
        <p:nvSpPr>
          <p:cNvPr id="23" name="Text Placeholder 3"/>
          <p:cNvSpPr>
            <a:spLocks noGrp="1"/>
          </p:cNvSpPr>
          <p:nvPr>
            <p:ph type="body" sz="quarter" idx="23" hasCustomPrompt="1"/>
          </p:nvPr>
        </p:nvSpPr>
        <p:spPr>
          <a:xfrm>
            <a:off x="22385343" y="6378481"/>
            <a:ext cx="10048874"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4" name="Text Placeholder 5"/>
          <p:cNvSpPr>
            <a:spLocks noGrp="1"/>
          </p:cNvSpPr>
          <p:nvPr>
            <p:ph type="body" sz="quarter" idx="24" hasCustomPrompt="1"/>
          </p:nvPr>
        </p:nvSpPr>
        <p:spPr>
          <a:xfrm>
            <a:off x="22377404" y="5548749"/>
            <a:ext cx="10058400" cy="754045"/>
          </a:xfrm>
          <a:prstGeom prst="rect">
            <a:avLst/>
          </a:prstGeom>
          <a:noFill/>
        </p:spPr>
        <p:txBody>
          <a:bodyPr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edit)  RESULTS</a:t>
            </a:r>
          </a:p>
        </p:txBody>
      </p:sp>
      <p:sp>
        <p:nvSpPr>
          <p:cNvPr id="25" name="Text Placeholder 5"/>
          <p:cNvSpPr>
            <a:spLocks noGrp="1"/>
          </p:cNvSpPr>
          <p:nvPr>
            <p:ph type="body" sz="quarter" idx="25" hasCustomPrompt="1"/>
          </p:nvPr>
        </p:nvSpPr>
        <p:spPr>
          <a:xfrm>
            <a:off x="33390292" y="5548749"/>
            <a:ext cx="10047018"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edit)  CONCLUSIONS</a:t>
            </a:r>
          </a:p>
        </p:txBody>
      </p:sp>
      <p:sp>
        <p:nvSpPr>
          <p:cNvPr id="26" name="Text Placeholder 3"/>
          <p:cNvSpPr>
            <a:spLocks noGrp="1"/>
          </p:cNvSpPr>
          <p:nvPr>
            <p:ph type="body" sz="quarter" idx="26" hasCustomPrompt="1"/>
          </p:nvPr>
        </p:nvSpPr>
        <p:spPr>
          <a:xfrm>
            <a:off x="33390292" y="6378481"/>
            <a:ext cx="10047018"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7" name="Text Placeholder 5"/>
          <p:cNvSpPr>
            <a:spLocks noGrp="1"/>
          </p:cNvSpPr>
          <p:nvPr>
            <p:ph type="body" sz="quarter" idx="27" hasCustomPrompt="1"/>
          </p:nvPr>
        </p:nvSpPr>
        <p:spPr>
          <a:xfrm>
            <a:off x="33390292" y="14272738"/>
            <a:ext cx="10047018"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edit)  REFERENCES</a:t>
            </a:r>
          </a:p>
        </p:txBody>
      </p:sp>
      <p:sp>
        <p:nvSpPr>
          <p:cNvPr id="28" name="Text Placeholder 3"/>
          <p:cNvSpPr>
            <a:spLocks noGrp="1"/>
          </p:cNvSpPr>
          <p:nvPr>
            <p:ph type="body" sz="quarter" idx="28" hasCustomPrompt="1"/>
          </p:nvPr>
        </p:nvSpPr>
        <p:spPr>
          <a:xfrm>
            <a:off x="33390292" y="15011402"/>
            <a:ext cx="10052050"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9" name="Text Placeholder 5"/>
          <p:cNvSpPr>
            <a:spLocks noGrp="1"/>
          </p:cNvSpPr>
          <p:nvPr>
            <p:ph type="body" sz="quarter" idx="29" hasCustomPrompt="1"/>
          </p:nvPr>
        </p:nvSpPr>
        <p:spPr>
          <a:xfrm>
            <a:off x="33390292" y="25679401"/>
            <a:ext cx="10047018"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edit)  ACKNOWLEDGEMENTS or  CONTACT</a:t>
            </a:r>
          </a:p>
        </p:txBody>
      </p:sp>
      <p:sp>
        <p:nvSpPr>
          <p:cNvPr id="30" name="Text Placeholder 3"/>
          <p:cNvSpPr>
            <a:spLocks noGrp="1"/>
          </p:cNvSpPr>
          <p:nvPr>
            <p:ph type="body" sz="quarter" idx="30" hasCustomPrompt="1"/>
          </p:nvPr>
        </p:nvSpPr>
        <p:spPr>
          <a:xfrm>
            <a:off x="33390292" y="26433446"/>
            <a:ext cx="10052050"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60" name="Text Placeholder 3"/>
          <p:cNvSpPr>
            <a:spLocks noGrp="1"/>
          </p:cNvSpPr>
          <p:nvPr>
            <p:ph type="body" sz="quarter" idx="96" hasCustomPrompt="1"/>
          </p:nvPr>
        </p:nvSpPr>
        <p:spPr>
          <a:xfrm>
            <a:off x="459674" y="14951552"/>
            <a:ext cx="10056813"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77" name="Text Placeholder 76"/>
          <p:cNvSpPr>
            <a:spLocks noGrp="1"/>
          </p:cNvSpPr>
          <p:nvPr>
            <p:ph type="body" sz="quarter" idx="150" hasCustomPrompt="1"/>
          </p:nvPr>
        </p:nvSpPr>
        <p:spPr>
          <a:xfrm>
            <a:off x="5932593" y="3383947"/>
            <a:ext cx="31998968" cy="1280160"/>
          </a:xfrm>
          <a:prstGeom prst="rect">
            <a:avLst/>
          </a:prstGeom>
        </p:spPr>
        <p:txBody>
          <a:bodyPr>
            <a:normAutofit/>
          </a:bodyPr>
          <a:lstStyle>
            <a:lvl1pPr marL="0" indent="0" algn="ctr">
              <a:buFontTx/>
              <a:buNone/>
              <a:defRPr sz="6000">
                <a:solidFill>
                  <a:schemeClr val="accent5">
                    <a:lumMod val="50000"/>
                  </a:schemeClr>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affiliations</a:t>
            </a:r>
          </a:p>
        </p:txBody>
      </p:sp>
      <p:sp>
        <p:nvSpPr>
          <p:cNvPr id="78" name="Text Placeholder 76"/>
          <p:cNvSpPr>
            <a:spLocks noGrp="1"/>
          </p:cNvSpPr>
          <p:nvPr>
            <p:ph type="body" sz="quarter" idx="151" hasCustomPrompt="1"/>
          </p:nvPr>
        </p:nvSpPr>
        <p:spPr>
          <a:xfrm>
            <a:off x="5932593" y="2103787"/>
            <a:ext cx="31998968" cy="1280160"/>
          </a:xfrm>
          <a:prstGeom prst="rect">
            <a:avLst/>
          </a:prstGeom>
        </p:spPr>
        <p:txBody>
          <a:bodyPr anchor="t" anchorCtr="1">
            <a:normAutofit/>
          </a:bodyPr>
          <a:lstStyle>
            <a:lvl1pPr marL="0" indent="0" algn="ctr">
              <a:buFontTx/>
              <a:buNone/>
              <a:defRPr sz="8800">
                <a:solidFill>
                  <a:schemeClr val="accent5">
                    <a:lumMod val="50000"/>
                  </a:schemeClr>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authors</a:t>
            </a:r>
          </a:p>
        </p:txBody>
      </p:sp>
      <p:sp>
        <p:nvSpPr>
          <p:cNvPr id="79" name="Text Placeholder 76"/>
          <p:cNvSpPr>
            <a:spLocks noGrp="1"/>
          </p:cNvSpPr>
          <p:nvPr>
            <p:ph type="body" sz="quarter" idx="153" hasCustomPrompt="1"/>
          </p:nvPr>
        </p:nvSpPr>
        <p:spPr>
          <a:xfrm>
            <a:off x="5932593" y="465813"/>
            <a:ext cx="31998968" cy="1637973"/>
          </a:xfrm>
          <a:prstGeom prst="rect">
            <a:avLst/>
          </a:prstGeom>
        </p:spPr>
        <p:txBody>
          <a:bodyPr anchor="t" anchorCtr="1">
            <a:normAutofit/>
          </a:bodyPr>
          <a:lstStyle>
            <a:lvl1pPr marL="0" indent="0" algn="ctr">
              <a:buFontTx/>
              <a:buNone/>
              <a:defRPr sz="11500" b="1">
                <a:solidFill>
                  <a:schemeClr val="accent5">
                    <a:lumMod val="50000"/>
                  </a:schemeClr>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title</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Without guides">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459674" y="6378481"/>
            <a:ext cx="10056813"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6" name="Text Placeholder 5"/>
          <p:cNvSpPr>
            <a:spLocks noGrp="1"/>
          </p:cNvSpPr>
          <p:nvPr>
            <p:ph type="body" sz="quarter" idx="11" hasCustomPrompt="1"/>
          </p:nvPr>
        </p:nvSpPr>
        <p:spPr>
          <a:xfrm>
            <a:off x="477827" y="5548749"/>
            <a:ext cx="10048875" cy="754045"/>
          </a:xfrm>
          <a:prstGeom prst="rect">
            <a:avLst/>
          </a:prstGeom>
          <a:noFill/>
        </p:spPr>
        <p:txBody>
          <a:bodyPr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edit) INTRODUCTION or ABSTRACT</a:t>
            </a:r>
          </a:p>
        </p:txBody>
      </p:sp>
      <p:sp>
        <p:nvSpPr>
          <p:cNvPr id="20" name="Text Placeholder 5"/>
          <p:cNvSpPr>
            <a:spLocks noGrp="1"/>
          </p:cNvSpPr>
          <p:nvPr>
            <p:ph type="body" sz="quarter" idx="20" hasCustomPrompt="1"/>
          </p:nvPr>
        </p:nvSpPr>
        <p:spPr>
          <a:xfrm>
            <a:off x="477825" y="14212513"/>
            <a:ext cx="10050462"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edit)  OBJECTIVES</a:t>
            </a:r>
          </a:p>
        </p:txBody>
      </p:sp>
      <p:sp>
        <p:nvSpPr>
          <p:cNvPr id="21" name="Text Placeholder 3"/>
          <p:cNvSpPr>
            <a:spLocks noGrp="1"/>
          </p:cNvSpPr>
          <p:nvPr>
            <p:ph type="body" sz="quarter" idx="21" hasCustomPrompt="1"/>
          </p:nvPr>
        </p:nvSpPr>
        <p:spPr>
          <a:xfrm>
            <a:off x="11460161" y="6378481"/>
            <a:ext cx="10048874"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2" name="Text Placeholder 5"/>
          <p:cNvSpPr>
            <a:spLocks noGrp="1"/>
          </p:cNvSpPr>
          <p:nvPr>
            <p:ph type="body" sz="quarter" idx="22" hasCustomPrompt="1"/>
          </p:nvPr>
        </p:nvSpPr>
        <p:spPr>
          <a:xfrm>
            <a:off x="11460162" y="5548749"/>
            <a:ext cx="10048875" cy="754045"/>
          </a:xfrm>
          <a:prstGeom prst="rect">
            <a:avLst/>
          </a:prstGeom>
          <a:noFill/>
        </p:spPr>
        <p:txBody>
          <a:bodyPr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edit)  MATERIALS &amp; METHODS</a:t>
            </a:r>
          </a:p>
        </p:txBody>
      </p:sp>
      <p:sp>
        <p:nvSpPr>
          <p:cNvPr id="23" name="Text Placeholder 3"/>
          <p:cNvSpPr>
            <a:spLocks noGrp="1"/>
          </p:cNvSpPr>
          <p:nvPr>
            <p:ph type="body" sz="quarter" idx="23" hasCustomPrompt="1"/>
          </p:nvPr>
        </p:nvSpPr>
        <p:spPr>
          <a:xfrm>
            <a:off x="22385343" y="6378481"/>
            <a:ext cx="10048874"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4" name="Text Placeholder 5"/>
          <p:cNvSpPr>
            <a:spLocks noGrp="1"/>
          </p:cNvSpPr>
          <p:nvPr>
            <p:ph type="body" sz="quarter" idx="24" hasCustomPrompt="1"/>
          </p:nvPr>
        </p:nvSpPr>
        <p:spPr>
          <a:xfrm>
            <a:off x="22377404" y="5548749"/>
            <a:ext cx="10058400" cy="754045"/>
          </a:xfrm>
          <a:prstGeom prst="rect">
            <a:avLst/>
          </a:prstGeom>
          <a:noFill/>
        </p:spPr>
        <p:txBody>
          <a:bodyPr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edit)  RESULTS</a:t>
            </a:r>
          </a:p>
        </p:txBody>
      </p:sp>
      <p:sp>
        <p:nvSpPr>
          <p:cNvPr id="25" name="Text Placeholder 5"/>
          <p:cNvSpPr>
            <a:spLocks noGrp="1"/>
          </p:cNvSpPr>
          <p:nvPr>
            <p:ph type="body" sz="quarter" idx="25" hasCustomPrompt="1"/>
          </p:nvPr>
        </p:nvSpPr>
        <p:spPr>
          <a:xfrm>
            <a:off x="33390292" y="5548749"/>
            <a:ext cx="10047018"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edit)  CONCLUSIONS</a:t>
            </a:r>
          </a:p>
        </p:txBody>
      </p:sp>
      <p:sp>
        <p:nvSpPr>
          <p:cNvPr id="26" name="Text Placeholder 3"/>
          <p:cNvSpPr>
            <a:spLocks noGrp="1"/>
          </p:cNvSpPr>
          <p:nvPr>
            <p:ph type="body" sz="quarter" idx="26" hasCustomPrompt="1"/>
          </p:nvPr>
        </p:nvSpPr>
        <p:spPr>
          <a:xfrm>
            <a:off x="33390292" y="6378481"/>
            <a:ext cx="10047018"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7" name="Text Placeholder 5"/>
          <p:cNvSpPr>
            <a:spLocks noGrp="1"/>
          </p:cNvSpPr>
          <p:nvPr>
            <p:ph type="body" sz="quarter" idx="27" hasCustomPrompt="1"/>
          </p:nvPr>
        </p:nvSpPr>
        <p:spPr>
          <a:xfrm>
            <a:off x="33390292" y="14272738"/>
            <a:ext cx="10047018"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edit)  REFERENCES</a:t>
            </a:r>
          </a:p>
        </p:txBody>
      </p:sp>
      <p:sp>
        <p:nvSpPr>
          <p:cNvPr id="28" name="Text Placeholder 3"/>
          <p:cNvSpPr>
            <a:spLocks noGrp="1"/>
          </p:cNvSpPr>
          <p:nvPr>
            <p:ph type="body" sz="quarter" idx="28" hasCustomPrompt="1"/>
          </p:nvPr>
        </p:nvSpPr>
        <p:spPr>
          <a:xfrm>
            <a:off x="33390292" y="15011402"/>
            <a:ext cx="10052050"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9" name="Text Placeholder 5"/>
          <p:cNvSpPr>
            <a:spLocks noGrp="1"/>
          </p:cNvSpPr>
          <p:nvPr>
            <p:ph type="body" sz="quarter" idx="29" hasCustomPrompt="1"/>
          </p:nvPr>
        </p:nvSpPr>
        <p:spPr>
          <a:xfrm>
            <a:off x="33390292" y="25679401"/>
            <a:ext cx="10047018"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edit)  ACKNOWLEDGEMENTS or  CONTACT</a:t>
            </a:r>
          </a:p>
        </p:txBody>
      </p:sp>
      <p:sp>
        <p:nvSpPr>
          <p:cNvPr id="30" name="Text Placeholder 3"/>
          <p:cNvSpPr>
            <a:spLocks noGrp="1"/>
          </p:cNvSpPr>
          <p:nvPr>
            <p:ph type="body" sz="quarter" idx="30" hasCustomPrompt="1"/>
          </p:nvPr>
        </p:nvSpPr>
        <p:spPr>
          <a:xfrm>
            <a:off x="33390292" y="26433446"/>
            <a:ext cx="10052050"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60" name="Text Placeholder 3"/>
          <p:cNvSpPr>
            <a:spLocks noGrp="1"/>
          </p:cNvSpPr>
          <p:nvPr>
            <p:ph type="body" sz="quarter" idx="96" hasCustomPrompt="1"/>
          </p:nvPr>
        </p:nvSpPr>
        <p:spPr>
          <a:xfrm>
            <a:off x="459674" y="14951552"/>
            <a:ext cx="10056813"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77" name="Text Placeholder 76"/>
          <p:cNvSpPr>
            <a:spLocks noGrp="1"/>
          </p:cNvSpPr>
          <p:nvPr>
            <p:ph type="body" sz="quarter" idx="150" hasCustomPrompt="1"/>
          </p:nvPr>
        </p:nvSpPr>
        <p:spPr>
          <a:xfrm>
            <a:off x="5932593" y="3383947"/>
            <a:ext cx="31998968" cy="1280160"/>
          </a:xfrm>
          <a:prstGeom prst="rect">
            <a:avLst/>
          </a:prstGeom>
        </p:spPr>
        <p:txBody>
          <a:bodyPr>
            <a:normAutofit/>
          </a:bodyPr>
          <a:lstStyle>
            <a:lvl1pPr marL="0" indent="0" algn="ctr">
              <a:buFontTx/>
              <a:buNone/>
              <a:defRPr sz="6000">
                <a:solidFill>
                  <a:schemeClr val="accent5">
                    <a:lumMod val="50000"/>
                  </a:schemeClr>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affiliations</a:t>
            </a:r>
          </a:p>
        </p:txBody>
      </p:sp>
      <p:sp>
        <p:nvSpPr>
          <p:cNvPr id="78" name="Text Placeholder 76"/>
          <p:cNvSpPr>
            <a:spLocks noGrp="1"/>
          </p:cNvSpPr>
          <p:nvPr>
            <p:ph type="body" sz="quarter" idx="151" hasCustomPrompt="1"/>
          </p:nvPr>
        </p:nvSpPr>
        <p:spPr>
          <a:xfrm>
            <a:off x="5932593" y="2103787"/>
            <a:ext cx="31998968" cy="1280160"/>
          </a:xfrm>
          <a:prstGeom prst="rect">
            <a:avLst/>
          </a:prstGeom>
        </p:spPr>
        <p:txBody>
          <a:bodyPr anchor="t" anchorCtr="1">
            <a:normAutofit/>
          </a:bodyPr>
          <a:lstStyle>
            <a:lvl1pPr marL="0" indent="0" algn="ctr">
              <a:buFontTx/>
              <a:buNone/>
              <a:defRPr sz="8800">
                <a:solidFill>
                  <a:schemeClr val="accent5">
                    <a:lumMod val="50000"/>
                  </a:schemeClr>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authors</a:t>
            </a:r>
          </a:p>
        </p:txBody>
      </p:sp>
      <p:sp>
        <p:nvSpPr>
          <p:cNvPr id="79" name="Text Placeholder 76"/>
          <p:cNvSpPr>
            <a:spLocks noGrp="1"/>
          </p:cNvSpPr>
          <p:nvPr>
            <p:ph type="body" sz="quarter" idx="153" hasCustomPrompt="1"/>
          </p:nvPr>
        </p:nvSpPr>
        <p:spPr>
          <a:xfrm>
            <a:off x="5932593" y="465813"/>
            <a:ext cx="31998968" cy="1637973"/>
          </a:xfrm>
          <a:prstGeom prst="rect">
            <a:avLst/>
          </a:prstGeom>
        </p:spPr>
        <p:txBody>
          <a:bodyPr anchor="t" anchorCtr="1">
            <a:normAutofit/>
          </a:bodyPr>
          <a:lstStyle>
            <a:lvl1pPr marL="0" indent="0" algn="ctr">
              <a:buFontTx/>
              <a:buNone/>
              <a:defRPr sz="11500" b="1">
                <a:solidFill>
                  <a:schemeClr val="accent5">
                    <a:lumMod val="50000"/>
                  </a:schemeClr>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title</a:t>
            </a:r>
          </a:p>
        </p:txBody>
      </p:sp>
    </p:spTree>
    <p:extLst>
      <p:ext uri="{BB962C8B-B14F-4D97-AF65-F5344CB8AC3E}">
        <p14:creationId xmlns:p14="http://schemas.microsoft.com/office/powerpoint/2010/main" val="4388646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png"/><Relationship Id="rId7" Type="http://schemas.openxmlformats.org/officeDocument/2006/relationships/hyperlink" Target="https://www.posterpresentations.com/how-to-change-the-research-poster-template-colors.html" TargetMode="External"/><Relationship Id="rId2"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8.png"/><Relationship Id="rId5" Type="http://schemas.openxmlformats.org/officeDocument/2006/relationships/image" Target="../media/image3.png"/><Relationship Id="rId10" Type="http://schemas.openxmlformats.org/officeDocument/2006/relationships/image" Target="../media/image7.png"/><Relationship Id="rId4" Type="http://schemas.openxmlformats.org/officeDocument/2006/relationships/image" Target="../media/image2.png"/><Relationship Id="rId9" Type="http://schemas.openxmlformats.org/officeDocument/2006/relationships/image" Target="../media/image6.png"/></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 name="Text Box 14"/>
          <p:cNvSpPr txBox="1">
            <a:spLocks noChangeArrowheads="1"/>
          </p:cNvSpPr>
          <p:nvPr/>
        </p:nvSpPr>
        <p:spPr bwMode="auto">
          <a:xfrm>
            <a:off x="1567305" y="32390910"/>
            <a:ext cx="2514600" cy="341436"/>
          </a:xfrm>
          <a:prstGeom prst="rect">
            <a:avLst/>
          </a:prstGeom>
          <a:noFill/>
          <a:ln w="9525">
            <a:noFill/>
            <a:miter lim="800000"/>
            <a:headEnd/>
            <a:tailEnd/>
          </a:ln>
          <a:effectLst/>
        </p:spPr>
        <p:txBody>
          <a:bodyPr lIns="91263" tIns="45623" rIns="91263" bIns="45623">
            <a:spAutoFit/>
          </a:bodyPr>
          <a:lstStyle/>
          <a:p>
            <a:pPr eaLnBrk="0" hangingPunct="0">
              <a:lnSpc>
                <a:spcPct val="65000"/>
              </a:lnSpc>
              <a:spcBef>
                <a:spcPct val="50000"/>
              </a:spcBef>
              <a:defRPr/>
            </a:pPr>
            <a:r>
              <a:rPr lang="en-US" sz="500" b="1" dirty="0">
                <a:solidFill>
                  <a:schemeClr val="bg1">
                    <a:lumMod val="75000"/>
                  </a:schemeClr>
                </a:solidFill>
                <a:latin typeface="Arial" charset="0"/>
              </a:rPr>
              <a:t>RESEARCH POSTER PRESENTATION DESIGN © 2019</a:t>
            </a:r>
          </a:p>
          <a:p>
            <a:pPr eaLnBrk="0" hangingPunct="0">
              <a:lnSpc>
                <a:spcPct val="65000"/>
              </a:lnSpc>
              <a:spcBef>
                <a:spcPct val="50000"/>
              </a:spcBef>
              <a:defRPr/>
            </a:pPr>
            <a:r>
              <a:rPr lang="en-US" sz="1100" b="1" dirty="0">
                <a:solidFill>
                  <a:schemeClr val="bg1">
                    <a:lumMod val="75000"/>
                  </a:schemeClr>
                </a:solidFill>
                <a:latin typeface="Arial" charset="0"/>
              </a:rPr>
              <a:t>www.PosterPresentations.com</a:t>
            </a:r>
          </a:p>
        </p:txBody>
      </p:sp>
      <p:graphicFrame>
        <p:nvGraphicFramePr>
          <p:cNvPr id="3" name="Table 2">
            <a:extLst>
              <a:ext uri="{FF2B5EF4-FFF2-40B4-BE49-F238E27FC236}">
                <a16:creationId xmlns:a16="http://schemas.microsoft.com/office/drawing/2014/main" id="{AF9AA5EE-77AD-9645-B396-F73887C4B6FD}"/>
              </a:ext>
            </a:extLst>
          </p:cNvPr>
          <p:cNvGraphicFramePr>
            <a:graphicFrameLocks noGrp="1"/>
          </p:cNvGraphicFramePr>
          <p:nvPr userDrawn="1">
            <p:extLst>
              <p:ext uri="{D42A27DB-BD31-4B8C-83A1-F6EECF244321}">
                <p14:modId xmlns:p14="http://schemas.microsoft.com/office/powerpoint/2010/main" val="846862511"/>
              </p:ext>
            </p:extLst>
          </p:nvPr>
        </p:nvGraphicFramePr>
        <p:xfrm>
          <a:off x="-10611120" y="14098"/>
          <a:ext cx="9776869" cy="32679220"/>
        </p:xfrm>
        <a:graphic>
          <a:graphicData uri="http://schemas.openxmlformats.org/drawingml/2006/table">
            <a:tbl>
              <a:tblPr firstRow="1" bandRow="1">
                <a:tableStyleId>{5C22544A-7EE6-4342-B048-85BDC9FD1C3A}</a:tableStyleId>
              </a:tblPr>
              <a:tblGrid>
                <a:gridCol w="4192245">
                  <a:extLst>
                    <a:ext uri="{9D8B030D-6E8A-4147-A177-3AD203B41FA5}">
                      <a16:colId xmlns:a16="http://schemas.microsoft.com/office/drawing/2014/main" val="20000"/>
                    </a:ext>
                  </a:extLst>
                </a:gridCol>
                <a:gridCol w="5584624">
                  <a:extLst>
                    <a:ext uri="{9D8B030D-6E8A-4147-A177-3AD203B41FA5}">
                      <a16:colId xmlns:a16="http://schemas.microsoft.com/office/drawing/2014/main" val="20001"/>
                    </a:ext>
                  </a:extLst>
                </a:gridCol>
              </a:tblGrid>
              <a:tr h="1329113">
                <a:tc gridSpan="2">
                  <a:txBody>
                    <a:bodyPr/>
                    <a:lstStyle/>
                    <a:p>
                      <a:pPr marL="0" marR="0" indent="0" algn="ctr" defTabSz="4388900" rtl="0" eaLnBrk="1" fontAlgn="auto" latinLnBrk="0" hangingPunct="1">
                        <a:lnSpc>
                          <a:spcPct val="100000"/>
                        </a:lnSpc>
                        <a:spcBef>
                          <a:spcPts val="0"/>
                        </a:spcBef>
                        <a:spcAft>
                          <a:spcPts val="0"/>
                        </a:spcAft>
                        <a:buClrTx/>
                        <a:buSzTx/>
                        <a:buFontTx/>
                        <a:buNone/>
                        <a:tabLst/>
                        <a:defRPr/>
                      </a:pPr>
                      <a:r>
                        <a:rPr lang="en-US" sz="3600" b="0" spc="600" dirty="0">
                          <a:solidFill>
                            <a:srgbClr val="1F3A4E"/>
                          </a:solidFill>
                          <a:latin typeface="Arial Black" panose="020B0A04020102020204" pitchFamily="34" charset="0"/>
                        </a:rPr>
                        <a:t>QUICK START GUIDE</a:t>
                      </a:r>
                      <a:br>
                        <a:rPr lang="en-US" sz="3600" b="0" spc="600" dirty="0">
                          <a:solidFill>
                            <a:srgbClr val="1F3A4E"/>
                          </a:solidFill>
                          <a:latin typeface="Arial Black" panose="020B0A04020102020204" pitchFamily="34" charset="0"/>
                        </a:rPr>
                      </a:br>
                      <a:r>
                        <a:rPr lang="en-US" sz="2800" b="1" spc="0" dirty="0">
                          <a:solidFill>
                            <a:srgbClr val="FF0000"/>
                          </a:solidFill>
                          <a:latin typeface="Trebuchet MS" pitchFamily="34" charset="0"/>
                        </a:rPr>
                        <a:t>(THIS SIDEBAR WILL NOT PRINT)</a:t>
                      </a:r>
                      <a:endParaRPr lang="en-US" sz="3600" b="1" spc="600" dirty="0">
                        <a:solidFill>
                          <a:schemeClr val="bg1"/>
                        </a:solidFill>
                        <a:latin typeface="Trebuchet MS" pitchFamily="34" charset="0"/>
                      </a:endParaRPr>
                    </a:p>
                  </a:txBody>
                  <a:tcPr marL="182880" marT="137160">
                    <a:solidFill>
                      <a:srgbClr val="FFC000"/>
                    </a:solidFill>
                  </a:tcPr>
                </a:tc>
                <a:tc hMerge="1">
                  <a:txBody>
                    <a:bodyPr/>
                    <a:lstStyle/>
                    <a:p>
                      <a:endParaRPr lang="en-US" dirty="0"/>
                    </a:p>
                  </a:txBody>
                  <a:tcPr/>
                </a:tc>
                <a:extLst>
                  <a:ext uri="{0D108BD9-81ED-4DB2-BD59-A6C34878D82A}">
                    <a16:rowId xmlns:a16="http://schemas.microsoft.com/office/drawing/2014/main" val="10000"/>
                  </a:ext>
                </a:extLst>
              </a:tr>
              <a:tr h="4206624">
                <a:tc gridSpan="2">
                  <a:txBody>
                    <a:bodyPr/>
                    <a:lstStyle/>
                    <a:p>
                      <a:pPr defTabSz="3765639"/>
                      <a:r>
                        <a:rPr lang="en-US" sz="2000" i="0" dirty="0">
                          <a:solidFill>
                            <a:srgbClr val="D9D9D9"/>
                          </a:solidFill>
                          <a:latin typeface="Arial"/>
                          <a:cs typeface="Arial"/>
                        </a:rPr>
                        <a:t>This PowerPoint template produces a </a:t>
                      </a:r>
                      <a:r>
                        <a:rPr lang="en-US" sz="2000" i="0" dirty="0">
                          <a:solidFill>
                            <a:srgbClr val="FFC000"/>
                          </a:solidFill>
                          <a:latin typeface="Arial"/>
                          <a:cs typeface="Arial"/>
                        </a:rPr>
                        <a:t>36"x48" </a:t>
                      </a:r>
                      <a:r>
                        <a:rPr lang="en-US" sz="2000" i="0" dirty="0">
                          <a:solidFill>
                            <a:srgbClr val="D9D9D9"/>
                          </a:solidFill>
                          <a:latin typeface="Arial"/>
                          <a:cs typeface="Arial"/>
                        </a:rPr>
                        <a:t>presentation poster. You can use it to create your research poster by placing your title, subtitle, text, tables, charts and photos. </a:t>
                      </a:r>
                    </a:p>
                    <a:p>
                      <a:pPr defTabSz="3765639"/>
                      <a:endParaRPr lang="en-US" sz="2000" i="0" dirty="0">
                        <a:solidFill>
                          <a:srgbClr val="D9D9D9"/>
                        </a:solidFill>
                        <a:latin typeface="Arial"/>
                        <a:cs typeface="Arial"/>
                      </a:endParaRPr>
                    </a:p>
                    <a:p>
                      <a:pPr defTabSz="3765639"/>
                      <a:r>
                        <a:rPr lang="en-US" sz="2000" i="0" dirty="0">
                          <a:solidFill>
                            <a:srgbClr val="D9D9D9"/>
                          </a:solidFill>
                          <a:latin typeface="Arial"/>
                          <a:cs typeface="Arial"/>
                        </a:rPr>
                        <a:t>We provide a series of online tutorials that will guide you through the poster design process and answer your poster production questions. For complete template tutorials, go online to </a:t>
                      </a:r>
                      <a:r>
                        <a:rPr lang="en-US" sz="2000" i="0" dirty="0" err="1">
                          <a:solidFill>
                            <a:srgbClr val="FFC000"/>
                          </a:solidFill>
                          <a:latin typeface="Arial"/>
                          <a:cs typeface="Arial"/>
                        </a:rPr>
                        <a:t>PosterPresentations.com</a:t>
                      </a:r>
                      <a:r>
                        <a:rPr lang="en-US" sz="2000" i="0" dirty="0">
                          <a:solidFill>
                            <a:srgbClr val="D9D9D9"/>
                          </a:solidFill>
                          <a:latin typeface="Arial"/>
                          <a:cs typeface="Arial"/>
                        </a:rPr>
                        <a:t> and click on the  </a:t>
                      </a:r>
                      <a:r>
                        <a:rPr lang="en-US" sz="2000" i="0" dirty="0">
                          <a:solidFill>
                            <a:srgbClr val="FFC000"/>
                          </a:solidFill>
                          <a:latin typeface="Arial"/>
                          <a:cs typeface="Arial"/>
                        </a:rPr>
                        <a:t>HELP DESK</a:t>
                      </a:r>
                      <a:r>
                        <a:rPr lang="en-US" sz="2000" i="0" baseline="0" dirty="0">
                          <a:solidFill>
                            <a:srgbClr val="D9D9D9"/>
                          </a:solidFill>
                          <a:latin typeface="Arial"/>
                          <a:cs typeface="Arial"/>
                        </a:rPr>
                        <a:t> </a:t>
                      </a:r>
                      <a:r>
                        <a:rPr lang="en-US" sz="2000" i="0" dirty="0">
                          <a:solidFill>
                            <a:srgbClr val="D9D9D9"/>
                          </a:solidFill>
                          <a:latin typeface="Arial"/>
                          <a:cs typeface="Arial"/>
                        </a:rPr>
                        <a:t>tab.</a:t>
                      </a:r>
                    </a:p>
                    <a:p>
                      <a:pPr defTabSz="3765639"/>
                      <a:endParaRPr lang="en-US" sz="2000" i="0" dirty="0">
                        <a:solidFill>
                          <a:srgbClr val="D9D9D9"/>
                        </a:solidFill>
                        <a:latin typeface="Arial"/>
                        <a:cs typeface="Arial"/>
                      </a:endParaRPr>
                    </a:p>
                    <a:p>
                      <a:pPr defTabSz="3765639"/>
                      <a:r>
                        <a:rPr lang="en-US" sz="2000" i="0" dirty="0">
                          <a:solidFill>
                            <a:srgbClr val="D9D9D9"/>
                          </a:solidFill>
                          <a:latin typeface="Arial"/>
                          <a:cs typeface="Arial"/>
                        </a:rPr>
                        <a:t>To print your poster using our same-day professional printing service, go online to </a:t>
                      </a:r>
                      <a:r>
                        <a:rPr lang="en-US" sz="2000" i="0" dirty="0" err="1">
                          <a:solidFill>
                            <a:srgbClr val="FFC000"/>
                          </a:solidFill>
                          <a:latin typeface="Arial"/>
                          <a:cs typeface="Arial"/>
                        </a:rPr>
                        <a:t>PosterPresentations.com</a:t>
                      </a:r>
                      <a:r>
                        <a:rPr lang="en-US" sz="2000" i="0" dirty="0">
                          <a:solidFill>
                            <a:srgbClr val="D9D9D9"/>
                          </a:solidFill>
                          <a:latin typeface="Arial"/>
                          <a:cs typeface="Arial"/>
                        </a:rPr>
                        <a:t> and click on "</a:t>
                      </a:r>
                      <a:r>
                        <a:rPr lang="en-US" sz="2000" i="0" dirty="0">
                          <a:solidFill>
                            <a:srgbClr val="FFC000"/>
                          </a:solidFill>
                          <a:latin typeface="Arial"/>
                          <a:cs typeface="Arial"/>
                        </a:rPr>
                        <a:t>Order your poster</a:t>
                      </a:r>
                      <a:r>
                        <a:rPr lang="en-US" sz="2000" i="0" dirty="0">
                          <a:solidFill>
                            <a:srgbClr val="D9D9D9"/>
                          </a:solidFill>
                          <a:latin typeface="Arial"/>
                          <a:cs typeface="Arial"/>
                        </a:rPr>
                        <a:t>".</a:t>
                      </a:r>
                      <a:endParaRPr lang="en-US" sz="2000" b="1" dirty="0">
                        <a:solidFill>
                          <a:srgbClr val="D9D9D9"/>
                        </a:solidFill>
                        <a:latin typeface="Arial"/>
                        <a:cs typeface="Arial"/>
                      </a:endParaRPr>
                    </a:p>
                  </a:txBody>
                  <a:tcPr marL="182880" marT="137160">
                    <a:solidFill>
                      <a:srgbClr val="010101"/>
                    </a:solidFill>
                  </a:tcPr>
                </a:tc>
                <a:tc hMerge="1">
                  <a:txBody>
                    <a:bodyPr/>
                    <a:lstStyle/>
                    <a:p>
                      <a:pPr marL="0" indent="0" algn="l" defTabSz="114300"/>
                      <a:endParaRPr lang="en-US" sz="2400" b="0" baseline="0" dirty="0">
                        <a:solidFill>
                          <a:srgbClr val="FFC000"/>
                        </a:solidFill>
                        <a:latin typeface="Arial" panose="020B0604020202020204" pitchFamily="34" charset="0"/>
                        <a:cs typeface="Arial" panose="020B0604020202020204" pitchFamily="34" charset="0"/>
                      </a:endParaRPr>
                    </a:p>
                  </a:txBody>
                  <a:tcPr>
                    <a:solidFill>
                      <a:schemeClr val="tx1">
                        <a:lumMod val="95000"/>
                        <a:lumOff val="5000"/>
                      </a:schemeClr>
                    </a:solidFill>
                  </a:tcPr>
                </a:tc>
                <a:extLst>
                  <a:ext uri="{0D108BD9-81ED-4DB2-BD59-A6C34878D82A}">
                    <a16:rowId xmlns:a16="http://schemas.microsoft.com/office/drawing/2014/main" val="677555919"/>
                  </a:ext>
                </a:extLst>
              </a:tr>
              <a:tr h="4572417">
                <a:tc>
                  <a:txBody>
                    <a:bodyPr/>
                    <a:lstStyle/>
                    <a:p>
                      <a:pPr algn="ctr"/>
                      <a:endParaRPr lang="en-US" sz="2000" dirty="0">
                        <a:solidFill>
                          <a:srgbClr val="1F3A4E"/>
                        </a:solidFill>
                      </a:endParaRPr>
                    </a:p>
                    <a:p>
                      <a:pPr algn="ctr"/>
                      <a:endParaRPr lang="en-US" sz="2000" dirty="0">
                        <a:solidFill>
                          <a:srgbClr val="1F3A4E"/>
                        </a:solidFill>
                      </a:endParaRPr>
                    </a:p>
                    <a:p>
                      <a:pPr algn="ctr"/>
                      <a:r>
                        <a:rPr lang="en-US" sz="2000" dirty="0">
                          <a:solidFill>
                            <a:schemeClr val="bg1"/>
                          </a:solidFill>
                          <a:latin typeface="Arial" panose="020B0604020202020204" pitchFamily="34" charset="0"/>
                          <a:cs typeface="Arial" panose="020B0604020202020204" pitchFamily="34" charset="0"/>
                        </a:rPr>
                        <a:t>This is a template for a </a:t>
                      </a:r>
                    </a:p>
                    <a:p>
                      <a:pPr algn="ctr"/>
                      <a:r>
                        <a:rPr lang="en-US" sz="2000" dirty="0">
                          <a:solidFill>
                            <a:schemeClr val="bg1"/>
                          </a:solidFill>
                          <a:latin typeface="Arial" panose="020B0604020202020204" pitchFamily="34" charset="0"/>
                          <a:cs typeface="Arial" panose="020B0604020202020204" pitchFamily="34" charset="0"/>
                        </a:rPr>
                        <a:t>presentation poster</a:t>
                      </a:r>
                      <a:br>
                        <a:rPr lang="en-US" sz="2000" dirty="0">
                          <a:solidFill>
                            <a:schemeClr val="bg1"/>
                          </a:solidFill>
                          <a:latin typeface="Arial" panose="020B0604020202020204" pitchFamily="34" charset="0"/>
                          <a:cs typeface="Arial" panose="020B0604020202020204" pitchFamily="34" charset="0"/>
                        </a:rPr>
                      </a:br>
                      <a:r>
                        <a:rPr lang="en-US" sz="3600" b="1" dirty="0">
                          <a:solidFill>
                            <a:srgbClr val="FFC000"/>
                          </a:solidFill>
                          <a:latin typeface="Arial" panose="020B0604020202020204" pitchFamily="34" charset="0"/>
                          <a:cs typeface="Arial" panose="020B0604020202020204" pitchFamily="34" charset="0"/>
                        </a:rPr>
                        <a:t>36 inches tall</a:t>
                      </a:r>
                      <a:br>
                        <a:rPr lang="en-US" sz="3600" b="1" dirty="0">
                          <a:solidFill>
                            <a:srgbClr val="FFC000"/>
                          </a:solidFill>
                          <a:latin typeface="Arial" panose="020B0604020202020204" pitchFamily="34" charset="0"/>
                          <a:cs typeface="Arial" panose="020B0604020202020204" pitchFamily="34" charset="0"/>
                        </a:rPr>
                      </a:br>
                      <a:r>
                        <a:rPr lang="en-US" sz="3600" b="1" dirty="0">
                          <a:solidFill>
                            <a:srgbClr val="FFC000"/>
                          </a:solidFill>
                          <a:latin typeface="Arial" panose="020B0604020202020204" pitchFamily="34" charset="0"/>
                          <a:cs typeface="Arial" panose="020B0604020202020204" pitchFamily="34" charset="0"/>
                        </a:rPr>
                        <a:t>by</a:t>
                      </a:r>
                      <a:br>
                        <a:rPr lang="en-US" sz="3600" b="1" dirty="0">
                          <a:solidFill>
                            <a:srgbClr val="FFC000"/>
                          </a:solidFill>
                          <a:latin typeface="Arial" panose="020B0604020202020204" pitchFamily="34" charset="0"/>
                          <a:cs typeface="Arial" panose="020B0604020202020204" pitchFamily="34" charset="0"/>
                        </a:rPr>
                      </a:br>
                      <a:r>
                        <a:rPr lang="en-US" sz="3600" b="1" dirty="0">
                          <a:solidFill>
                            <a:srgbClr val="FFC000"/>
                          </a:solidFill>
                          <a:latin typeface="Arial" panose="020B0604020202020204" pitchFamily="34" charset="0"/>
                          <a:cs typeface="Arial" panose="020B0604020202020204" pitchFamily="34" charset="0"/>
                        </a:rPr>
                        <a:t>48 inches wide</a:t>
                      </a:r>
                      <a:br>
                        <a:rPr lang="en-US" sz="2000" dirty="0">
                          <a:solidFill>
                            <a:schemeClr val="bg1"/>
                          </a:solidFill>
                          <a:latin typeface="Arial" panose="020B0604020202020204" pitchFamily="34" charset="0"/>
                          <a:cs typeface="Arial" panose="020B0604020202020204" pitchFamily="34" charset="0"/>
                        </a:rPr>
                      </a:br>
                      <a:endParaRPr lang="en-US" sz="2000" dirty="0">
                        <a:solidFill>
                          <a:srgbClr val="1F3A4E"/>
                        </a:solidFill>
                      </a:endParaRPr>
                    </a:p>
                  </a:txBody>
                  <a:tcPr>
                    <a:solidFill>
                      <a:srgbClr val="010101"/>
                    </a:solidFill>
                  </a:tcPr>
                </a:tc>
                <a:tc>
                  <a:txBody>
                    <a:bodyPr/>
                    <a:lstStyle/>
                    <a:p>
                      <a:pPr marL="0" marR="0" indent="0" algn="l" defTabSz="4388900" rtl="0" eaLnBrk="1" fontAlgn="auto" latinLnBrk="0" hangingPunct="1">
                        <a:lnSpc>
                          <a:spcPct val="100000"/>
                        </a:lnSpc>
                        <a:spcBef>
                          <a:spcPts val="0"/>
                        </a:spcBef>
                        <a:spcAft>
                          <a:spcPts val="0"/>
                        </a:spcAft>
                        <a:buClrTx/>
                        <a:buSzTx/>
                        <a:buFontTx/>
                        <a:buNone/>
                        <a:tabLst/>
                        <a:defRPr/>
                      </a:pPr>
                      <a:r>
                        <a:rPr lang="en-US" sz="2400" b="1" baseline="0" dirty="0">
                          <a:solidFill>
                            <a:srgbClr val="FFC000"/>
                          </a:solidFill>
                          <a:latin typeface="Arial" panose="020B0604020202020204" pitchFamily="34" charset="0"/>
                          <a:cs typeface="Arial" panose="020B0604020202020204" pitchFamily="34" charset="0"/>
                        </a:rPr>
                        <a:t>Important: Check the template size</a:t>
                      </a:r>
                      <a:br>
                        <a:rPr lang="en-US" sz="2000" b="0" baseline="0" dirty="0">
                          <a:solidFill>
                            <a:srgbClr val="FFC000"/>
                          </a:solidFill>
                          <a:latin typeface="Arial" panose="020B0604020202020204" pitchFamily="34" charset="0"/>
                          <a:cs typeface="Arial" panose="020B0604020202020204" pitchFamily="34" charset="0"/>
                        </a:rPr>
                      </a:br>
                      <a:r>
                        <a:rPr lang="en-US" sz="2000" b="0" baseline="0" dirty="0">
                          <a:solidFill>
                            <a:srgbClr val="D9D9D9"/>
                          </a:solidFill>
                          <a:latin typeface="Arial" panose="020B0604020202020204" pitchFamily="34" charset="0"/>
                          <a:cs typeface="Arial" panose="020B0604020202020204" pitchFamily="34" charset="0"/>
                        </a:rPr>
                        <a:t>Before you start working on your poster and to avoid printing problems check that you have downloaded and that you are using the correct size template for your poster presentation.</a:t>
                      </a:r>
                      <a:br>
                        <a:rPr lang="en-US" sz="2000" b="0" baseline="0" dirty="0">
                          <a:solidFill>
                            <a:srgbClr val="D9D9D9"/>
                          </a:solidFill>
                          <a:latin typeface="Arial" panose="020B0604020202020204" pitchFamily="34" charset="0"/>
                          <a:cs typeface="Arial" panose="020B0604020202020204" pitchFamily="34" charset="0"/>
                        </a:rPr>
                      </a:br>
                      <a:r>
                        <a:rPr lang="en-US" sz="2000" b="0" baseline="0" dirty="0">
                          <a:solidFill>
                            <a:srgbClr val="D9D9D9"/>
                          </a:solidFill>
                          <a:latin typeface="Arial" panose="020B0604020202020204" pitchFamily="34" charset="0"/>
                          <a:cs typeface="Arial" panose="020B0604020202020204" pitchFamily="34" charset="0"/>
                        </a:rPr>
                        <a:t>This template can also be printed at the following sizes without distortion and without any additional formatting:</a:t>
                      </a:r>
                      <a:br>
                        <a:rPr lang="en-US" sz="2000" b="0" baseline="0" dirty="0">
                          <a:solidFill>
                            <a:srgbClr val="D9D9D9"/>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30 tall x 40 wide</a:t>
                      </a:r>
                      <a:br>
                        <a:rPr lang="en-US" sz="2000" b="0" baseline="0" dirty="0">
                          <a:solidFill>
                            <a:srgbClr val="FFC000"/>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42 tall x 56 wide</a:t>
                      </a:r>
                      <a:br>
                        <a:rPr lang="en-US" sz="2000" b="0" baseline="0" dirty="0">
                          <a:solidFill>
                            <a:srgbClr val="FFC000"/>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48 tall x 64 wide</a:t>
                      </a:r>
                    </a:p>
                  </a:txBody>
                  <a:tcPr marL="182880" marT="137160">
                    <a:solidFill>
                      <a:srgbClr val="010101"/>
                    </a:solidFill>
                  </a:tcPr>
                </a:tc>
                <a:extLst>
                  <a:ext uri="{0D108BD9-81ED-4DB2-BD59-A6C34878D82A}">
                    <a16:rowId xmlns:a16="http://schemas.microsoft.com/office/drawing/2014/main" val="10008"/>
                  </a:ext>
                </a:extLst>
              </a:tr>
              <a:tr h="4288692">
                <a:tc>
                  <a:txBody>
                    <a:bodyPr/>
                    <a:lstStyle/>
                    <a:p>
                      <a:endParaRPr lang="en-US" sz="2000" dirty="0">
                        <a:solidFill>
                          <a:srgbClr val="1F3A4E"/>
                        </a:solidFill>
                      </a:endParaRPr>
                    </a:p>
                  </a:txBody>
                  <a:tcPr>
                    <a:blipFill rotWithShape="1">
                      <a:blip r:embed="rId3"/>
                      <a:stretch>
                        <a:fillRect/>
                      </a:stretch>
                    </a:blipFill>
                  </a:tcPr>
                </a:tc>
                <a:tc>
                  <a:txBody>
                    <a:bodyPr/>
                    <a:lstStyle/>
                    <a:p>
                      <a:pPr algn="l"/>
                      <a:r>
                        <a:rPr lang="en-US" sz="2400" b="1" baseline="0" dirty="0">
                          <a:solidFill>
                            <a:srgbClr val="FFC000"/>
                          </a:solidFill>
                          <a:latin typeface="Arial" panose="020B0604020202020204" pitchFamily="34" charset="0"/>
                          <a:cs typeface="Arial" panose="020B0604020202020204" pitchFamily="34" charset="0"/>
                        </a:rPr>
                        <a:t>How to </a:t>
                      </a:r>
                      <a:r>
                        <a:rPr lang="en-US" sz="4000" b="1" baseline="0" dirty="0">
                          <a:solidFill>
                            <a:srgbClr val="FFC000"/>
                          </a:solidFill>
                          <a:latin typeface="Arial" panose="020B0604020202020204" pitchFamily="34" charset="0"/>
                          <a:cs typeface="Arial" panose="020B0604020202020204" pitchFamily="34" charset="0"/>
                        </a:rPr>
                        <a:t>Zoom in </a:t>
                      </a:r>
                      <a:r>
                        <a:rPr lang="en-US" sz="2400" b="1" baseline="0" dirty="0">
                          <a:solidFill>
                            <a:srgbClr val="FFC000"/>
                          </a:solidFill>
                          <a:latin typeface="Arial" panose="020B0604020202020204" pitchFamily="34" charset="0"/>
                          <a:cs typeface="Arial" panose="020B0604020202020204" pitchFamily="34" charset="0"/>
                        </a:rPr>
                        <a:t>and </a:t>
                      </a:r>
                      <a:r>
                        <a:rPr lang="en-US" sz="1800" b="1" baseline="0" dirty="0">
                          <a:solidFill>
                            <a:srgbClr val="FFC000"/>
                          </a:solidFill>
                          <a:latin typeface="Arial" panose="020B0604020202020204" pitchFamily="34" charset="0"/>
                          <a:cs typeface="Arial" panose="020B0604020202020204" pitchFamily="34" charset="0"/>
                        </a:rPr>
                        <a:t>out</a:t>
                      </a:r>
                      <a:endParaRPr lang="en-US" sz="2400" b="1" baseline="0" dirty="0">
                        <a:solidFill>
                          <a:srgbClr val="FFC000"/>
                        </a:solidFill>
                        <a:latin typeface="Arial" panose="020B0604020202020204" pitchFamily="34" charset="0"/>
                        <a:cs typeface="Arial" panose="020B0604020202020204" pitchFamily="34" charset="0"/>
                      </a:endParaRPr>
                    </a:p>
                    <a:p>
                      <a:pPr algn="l"/>
                      <a:r>
                        <a:rPr lang="en-US" sz="2000" b="0" baseline="0" dirty="0">
                          <a:solidFill>
                            <a:srgbClr val="D9D9D9"/>
                          </a:solidFill>
                          <a:latin typeface="Arial" panose="020B0604020202020204" pitchFamily="34" charset="0"/>
                          <a:cs typeface="Arial" panose="020B0604020202020204" pitchFamily="34" charset="0"/>
                        </a:rPr>
                        <a:t>Use the PowerPoint zoom tool to adjust the screen magnification to view comfortably. PowerPoint provides 2 ways to zoom: </a:t>
                      </a:r>
                      <a:br>
                        <a:rPr lang="en-US" sz="2000" b="0" baseline="0" dirty="0">
                          <a:solidFill>
                            <a:srgbClr val="D9D9D9"/>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1. </a:t>
                      </a:r>
                      <a:r>
                        <a:rPr lang="en-US" sz="2000" b="0" baseline="0" dirty="0">
                          <a:solidFill>
                            <a:srgbClr val="D9D9D9"/>
                          </a:solidFill>
                          <a:latin typeface="Arial" panose="020B0604020202020204" pitchFamily="34" charset="0"/>
                          <a:cs typeface="Arial" panose="020B0604020202020204" pitchFamily="34" charset="0"/>
                        </a:rPr>
                        <a:t>On the top menu bar click on the VIEW tab and then click on ZOOM. Choose the zoom percentage that works best for you. </a:t>
                      </a:r>
                      <a:br>
                        <a:rPr lang="en-US" sz="2000" b="0" baseline="0" dirty="0">
                          <a:solidFill>
                            <a:srgbClr val="D9D9D9"/>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2. </a:t>
                      </a:r>
                      <a:r>
                        <a:rPr lang="en-US" sz="2000" b="0" baseline="0" dirty="0">
                          <a:solidFill>
                            <a:srgbClr val="D9D9D9"/>
                          </a:solidFill>
                          <a:latin typeface="Arial" panose="020B0604020202020204" pitchFamily="34" charset="0"/>
                          <a:cs typeface="Arial" panose="020B0604020202020204" pitchFamily="34" charset="0"/>
                        </a:rPr>
                        <a:t>For better zoom flexibility, use the zoom slider at the bottom right of the window.</a:t>
                      </a:r>
                    </a:p>
                  </a:txBody>
                  <a:tcPr marL="182880" marT="137160">
                    <a:solidFill>
                      <a:srgbClr val="010101"/>
                    </a:solidFill>
                  </a:tcPr>
                </a:tc>
                <a:extLst>
                  <a:ext uri="{0D108BD9-81ED-4DB2-BD59-A6C34878D82A}">
                    <a16:rowId xmlns:a16="http://schemas.microsoft.com/office/drawing/2014/main" val="10001"/>
                  </a:ext>
                </a:extLst>
              </a:tr>
              <a:tr h="1800526">
                <a:tc gridSpan="2">
                  <a:txBody>
                    <a:bodyPr/>
                    <a:lstStyle/>
                    <a:p>
                      <a:pPr marL="0" marR="0" lvl="0" indent="0" algn="l" defTabSz="4388900" rtl="0" eaLnBrk="1" fontAlgn="auto" latinLnBrk="0" hangingPunct="1">
                        <a:lnSpc>
                          <a:spcPct val="100000"/>
                        </a:lnSpc>
                        <a:spcBef>
                          <a:spcPts val="0"/>
                        </a:spcBef>
                        <a:spcAft>
                          <a:spcPts val="0"/>
                        </a:spcAft>
                        <a:buClrTx/>
                        <a:buSzTx/>
                        <a:buFontTx/>
                        <a:buNone/>
                        <a:tabLst/>
                        <a:defRPr/>
                      </a:pPr>
                      <a:r>
                        <a:rPr lang="en-US" sz="2400" b="1" baseline="0" dirty="0">
                          <a:solidFill>
                            <a:srgbClr val="FFC000"/>
                          </a:solidFill>
                          <a:latin typeface="Arial" panose="020B0604020202020204" pitchFamily="34" charset="0"/>
                          <a:cs typeface="Arial" panose="020B0604020202020204" pitchFamily="34" charset="0"/>
                        </a:rPr>
                        <a:t>Ruler and Guides</a:t>
                      </a:r>
                      <a:br>
                        <a:rPr lang="en-US" sz="2000" b="0" baseline="0" dirty="0">
                          <a:solidFill>
                            <a:srgbClr val="FFC000"/>
                          </a:solidFill>
                          <a:latin typeface="Arial" panose="020B0604020202020204" pitchFamily="34" charset="0"/>
                          <a:cs typeface="Arial" panose="020B0604020202020204" pitchFamily="34" charset="0"/>
                        </a:rPr>
                      </a:br>
                      <a:r>
                        <a:rPr lang="en-US" sz="2000" b="0" baseline="0" dirty="0">
                          <a:solidFill>
                            <a:srgbClr val="D9D9D9"/>
                          </a:solidFill>
                          <a:latin typeface="Arial" panose="020B0604020202020204" pitchFamily="34" charset="0"/>
                          <a:cs typeface="Arial" panose="020B0604020202020204" pitchFamily="34" charset="0"/>
                        </a:rPr>
                        <a:t>The dotted lines on his poster template are guides.  The horizontal and vertical guides will help you align your poster elements accurately. Text boxes and other elements will ”snap” to the guides and stay within the boundaries of the columns. To hide the guides go to VIEW and uncheck the Guides box.</a:t>
                      </a:r>
                    </a:p>
                  </a:txBody>
                  <a:tcPr>
                    <a:solidFill>
                      <a:srgbClr val="010101"/>
                    </a:solidFill>
                  </a:tcPr>
                </a:tc>
                <a:tc hMerge="1">
                  <a:txBody>
                    <a:bodyPr/>
                    <a:lstStyle/>
                    <a:p>
                      <a:endParaRPr lang="en-US" sz="2400" b="0" baseline="0" dirty="0">
                        <a:solidFill>
                          <a:schemeClr val="bg1"/>
                        </a:solidFill>
                        <a:latin typeface="Arial" panose="020B0604020202020204" pitchFamily="34" charset="0"/>
                        <a:cs typeface="Arial" panose="020B0604020202020204" pitchFamily="34" charset="0"/>
                      </a:endParaRPr>
                    </a:p>
                  </a:txBody>
                  <a:tcPr marL="182880" marT="137160">
                    <a:solidFill>
                      <a:schemeClr val="tx1">
                        <a:lumMod val="95000"/>
                        <a:lumOff val="5000"/>
                      </a:schemeClr>
                    </a:solidFill>
                  </a:tcPr>
                </a:tc>
                <a:extLst>
                  <a:ext uri="{0D108BD9-81ED-4DB2-BD59-A6C34878D82A}">
                    <a16:rowId xmlns:a16="http://schemas.microsoft.com/office/drawing/2014/main" val="10002"/>
                  </a:ext>
                </a:extLst>
              </a:tr>
              <a:tr h="3824339">
                <a:tc>
                  <a:txBody>
                    <a:bodyPr/>
                    <a:lstStyle/>
                    <a:p>
                      <a:endParaRPr lang="en-US" sz="2000" dirty="0">
                        <a:solidFill>
                          <a:srgbClr val="1F3A4E"/>
                        </a:solidFill>
                      </a:endParaRPr>
                    </a:p>
                  </a:txBody>
                  <a:tcPr>
                    <a:blipFill rotWithShape="1">
                      <a:blip r:embed="rId4"/>
                      <a:stretch>
                        <a:fillRect/>
                      </a:stretch>
                    </a:blipFill>
                  </a:tcPr>
                </a:tc>
                <a:tc>
                  <a:txBody>
                    <a:bodyPr/>
                    <a:lstStyle/>
                    <a:p>
                      <a:pPr marL="0" lvl="1" indent="0" algn="l" defTabSz="114300"/>
                      <a:r>
                        <a:rPr lang="en-US" sz="2400" b="1" baseline="0" dirty="0">
                          <a:solidFill>
                            <a:srgbClr val="FFC000"/>
                          </a:solidFill>
                          <a:latin typeface="Arial" panose="020B0604020202020204" pitchFamily="34" charset="0"/>
                          <a:cs typeface="Arial" panose="020B0604020202020204" pitchFamily="34" charset="0"/>
                        </a:rPr>
                        <a:t>Headers and text containers</a:t>
                      </a:r>
                      <a:br>
                        <a:rPr lang="en-US" sz="2000" b="0" baseline="0" dirty="0">
                          <a:solidFill>
                            <a:schemeClr val="bg1"/>
                          </a:solidFill>
                          <a:latin typeface="Arial" panose="020B0604020202020204" pitchFamily="34" charset="0"/>
                          <a:cs typeface="Arial" panose="020B0604020202020204" pitchFamily="34" charset="0"/>
                        </a:rPr>
                      </a:br>
                      <a:r>
                        <a:rPr lang="en-US" sz="2000" b="0" baseline="0" dirty="0">
                          <a:solidFill>
                            <a:srgbClr val="D9D9D9"/>
                          </a:solidFill>
                          <a:latin typeface="Arial" panose="020B0604020202020204" pitchFamily="34" charset="0"/>
                          <a:cs typeface="Arial" panose="020B0604020202020204" pitchFamily="34" charset="0"/>
                        </a:rPr>
                        <a:t>Included in this template are commonly used section headers such as Abstract, Objectives, Methods, Results, etc. </a:t>
                      </a:r>
                      <a:br>
                        <a:rPr lang="en-US" sz="2000" b="0" baseline="0" dirty="0">
                          <a:solidFill>
                            <a:schemeClr val="bg1"/>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a:t>
                      </a:r>
                      <a:r>
                        <a:rPr lang="en-US" sz="2000" b="0" baseline="0" dirty="0">
                          <a:solidFill>
                            <a:schemeClr val="bg1"/>
                          </a:solidFill>
                          <a:latin typeface="Arial" panose="020B0604020202020204" pitchFamily="34" charset="0"/>
                          <a:cs typeface="Arial" panose="020B0604020202020204" pitchFamily="34" charset="0"/>
                        </a:rPr>
                        <a:t> </a:t>
                      </a:r>
                      <a:r>
                        <a:rPr lang="en-US" sz="2000" b="0" baseline="0" dirty="0">
                          <a:solidFill>
                            <a:srgbClr val="D9D9D9"/>
                          </a:solidFill>
                          <a:latin typeface="Arial" panose="020B0604020202020204" pitchFamily="34" charset="0"/>
                          <a:cs typeface="Arial" panose="020B0604020202020204" pitchFamily="34" charset="0"/>
                        </a:rPr>
                        <a:t>Click inside a section header to add its text. </a:t>
                      </a:r>
                      <a:br>
                        <a:rPr lang="en-US" sz="2000" b="0" baseline="0" dirty="0">
                          <a:solidFill>
                            <a:schemeClr val="bg1"/>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a:t>
                      </a:r>
                      <a:r>
                        <a:rPr lang="en-US" sz="2000" b="0" baseline="0" dirty="0">
                          <a:solidFill>
                            <a:schemeClr val="bg1"/>
                          </a:solidFill>
                          <a:latin typeface="Arial" panose="020B0604020202020204" pitchFamily="34" charset="0"/>
                          <a:cs typeface="Arial" panose="020B0604020202020204" pitchFamily="34" charset="0"/>
                        </a:rPr>
                        <a:t> </a:t>
                      </a:r>
                      <a:r>
                        <a:rPr lang="en-US" sz="2000" b="0" baseline="0" dirty="0">
                          <a:solidFill>
                            <a:srgbClr val="D9D9D9"/>
                          </a:solidFill>
                          <a:latin typeface="Arial" panose="020B0604020202020204" pitchFamily="34" charset="0"/>
                          <a:cs typeface="Arial" panose="020B0604020202020204" pitchFamily="34" charset="0"/>
                        </a:rPr>
                        <a:t>To add another header, click on edge of the section box so that it is outlined. Copy and paste it. </a:t>
                      </a:r>
                      <a:br>
                        <a:rPr lang="en-US" sz="2000" b="0" baseline="0" dirty="0">
                          <a:solidFill>
                            <a:schemeClr val="bg1"/>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a:t>
                      </a:r>
                      <a:r>
                        <a:rPr lang="en-US" sz="2000" b="0" baseline="0" dirty="0">
                          <a:solidFill>
                            <a:schemeClr val="bg1"/>
                          </a:solidFill>
                          <a:latin typeface="Arial" panose="020B0604020202020204" pitchFamily="34" charset="0"/>
                          <a:cs typeface="Arial" panose="020B0604020202020204" pitchFamily="34" charset="0"/>
                        </a:rPr>
                        <a:t> </a:t>
                      </a:r>
                      <a:r>
                        <a:rPr lang="en-US" sz="2000" b="0" baseline="0" dirty="0">
                          <a:solidFill>
                            <a:srgbClr val="D9D9D9"/>
                          </a:solidFill>
                          <a:latin typeface="Arial" panose="020B0604020202020204" pitchFamily="34" charset="0"/>
                          <a:cs typeface="Arial" panose="020B0604020202020204" pitchFamily="34" charset="0"/>
                        </a:rPr>
                        <a:t>To increase its size, click on the white circles and expand to the the desired size.</a:t>
                      </a:r>
                    </a:p>
                  </a:txBody>
                  <a:tcPr marL="182880" marT="137160">
                    <a:solidFill>
                      <a:srgbClr val="010101"/>
                    </a:solidFill>
                  </a:tcPr>
                </a:tc>
                <a:extLst>
                  <a:ext uri="{0D108BD9-81ED-4DB2-BD59-A6C34878D82A}">
                    <a16:rowId xmlns:a16="http://schemas.microsoft.com/office/drawing/2014/main" val="10003"/>
                  </a:ext>
                </a:extLst>
              </a:tr>
              <a:tr h="3519135">
                <a:tc gridSpan="2">
                  <a:txBody>
                    <a:bodyPr/>
                    <a:lstStyle/>
                    <a:p>
                      <a:r>
                        <a:rPr lang="en-US" sz="2400" b="1" dirty="0">
                          <a:solidFill>
                            <a:srgbClr val="FFC000"/>
                          </a:solidFill>
                          <a:latin typeface="Arial" panose="020B0604020202020204" pitchFamily="34" charset="0"/>
                          <a:cs typeface="Arial" panose="020B0604020202020204" pitchFamily="34" charset="0"/>
                        </a:rPr>
                        <a:t>Adding content to the poster</a:t>
                      </a:r>
                    </a:p>
                    <a:p>
                      <a:r>
                        <a:rPr lang="en-US" sz="2000" baseline="0" dirty="0">
                          <a:solidFill>
                            <a:srgbClr val="D9D9D9"/>
                          </a:solidFill>
                          <a:latin typeface="Arial" panose="020B0604020202020204" pitchFamily="34" charset="0"/>
                          <a:cs typeface="Arial" panose="020B0604020202020204" pitchFamily="34" charset="0"/>
                        </a:rPr>
                        <a:t>Start by adding your text to each section without spending too much time with formatting. Use the default font size even if your text extends beyond the bottom of the poster. Continue until you have added all your content including text, graphics, photos, etc. Once you finish adding your content you can go back and format your text as needed.</a:t>
                      </a:r>
                    </a:p>
                    <a:p>
                      <a:pPr marL="342900" indent="-342900">
                        <a:buFontTx/>
                        <a:buChar char="-"/>
                      </a:pPr>
                      <a:r>
                        <a:rPr lang="en-US" sz="2000" baseline="0" dirty="0">
                          <a:solidFill>
                            <a:srgbClr val="D9D9D9"/>
                          </a:solidFill>
                          <a:latin typeface="Arial" panose="020B0604020202020204" pitchFamily="34" charset="0"/>
                          <a:cs typeface="Arial" panose="020B0604020202020204" pitchFamily="34" charset="0"/>
                        </a:rPr>
                        <a:t>If you run out of room, try to reduce the size of your fonts and/or the size of your graphics. If there is a lot of empty space try to increase your font sizes and the size of your graphics. The font used for references can be smaller.</a:t>
                      </a:r>
                      <a:endParaRPr lang="en-US" sz="2000" dirty="0">
                        <a:solidFill>
                          <a:srgbClr val="D9D9D9"/>
                        </a:solidFill>
                        <a:latin typeface="Arial" panose="020B0604020202020204" pitchFamily="34" charset="0"/>
                        <a:cs typeface="Arial" panose="020B0604020202020204" pitchFamily="34" charset="0"/>
                      </a:endParaRPr>
                    </a:p>
                  </a:txBody>
                  <a:tcPr>
                    <a:solidFill>
                      <a:srgbClr val="010101"/>
                    </a:solidFill>
                  </a:tcPr>
                </a:tc>
                <a:tc hMerge="1">
                  <a:txBody>
                    <a:bodyPr/>
                    <a:lstStyle/>
                    <a:p>
                      <a:endParaRPr lang="en-US" sz="2400" dirty="0">
                        <a:solidFill>
                          <a:schemeClr val="bg1"/>
                        </a:solidFill>
                        <a:latin typeface="Arial" panose="020B0604020202020204" pitchFamily="34" charset="0"/>
                        <a:cs typeface="Arial" panose="020B0604020202020204" pitchFamily="34" charset="0"/>
                      </a:endParaRPr>
                    </a:p>
                  </a:txBody>
                  <a:tcPr marL="182880" marT="137160">
                    <a:solidFill>
                      <a:srgbClr val="010101"/>
                    </a:solidFill>
                  </a:tcPr>
                </a:tc>
                <a:extLst>
                  <a:ext uri="{0D108BD9-81ED-4DB2-BD59-A6C34878D82A}">
                    <a16:rowId xmlns:a16="http://schemas.microsoft.com/office/drawing/2014/main" val="10004"/>
                  </a:ext>
                </a:extLst>
              </a:tr>
              <a:tr h="2377657">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2400" b="1" noProof="0" dirty="0">
                          <a:solidFill>
                            <a:srgbClr val="FFC000"/>
                          </a:solidFill>
                          <a:latin typeface="Arial" panose="020B0604020202020204" pitchFamily="34" charset="0"/>
                          <a:cs typeface="Arial" panose="020B0604020202020204" pitchFamily="34" charset="0"/>
                        </a:rPr>
                        <a:t>Photos</a:t>
                      </a:r>
                    </a:p>
                    <a:p>
                      <a:pPr marL="0" marR="0" lvl="0" indent="0" algn="l" defTabSz="9779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D9D9D9"/>
                          </a:solidFill>
                          <a:effectLst/>
                          <a:uLnTx/>
                          <a:uFillTx/>
                          <a:latin typeface="Arial"/>
                          <a:ea typeface="+mn-ea"/>
                          <a:cs typeface="Arial"/>
                        </a:rPr>
                        <a:t>You can add photos by dragging and dropping from your desktop, copy and paste, or by going to INSERT &gt; PICTURES. Resize images proportionally by holding down the SHIFT key and dragging one of the white corner handles (dots). For a professional-looking poster, do not distort your images by stretching them disproportionally.</a:t>
                      </a:r>
                    </a:p>
                  </a:txBody>
                  <a:tcPr marL="182880" marT="137160">
                    <a:solidFill>
                      <a:srgbClr val="010101"/>
                    </a:solidFill>
                  </a:tcPr>
                </a:tc>
                <a:tc hMerge="1">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200" noProof="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5"/>
                  </a:ext>
                </a:extLst>
              </a:tr>
              <a:tr h="2293170">
                <a:tc gridSpan="2">
                  <a:txBody>
                    <a:bodyPr/>
                    <a:lstStyle/>
                    <a:p>
                      <a:endParaRPr lang="en-US" sz="2000" dirty="0">
                        <a:solidFill>
                          <a:schemeClr val="bg1"/>
                        </a:solidFill>
                        <a:latin typeface="Arial" panose="020B0604020202020204" pitchFamily="34" charset="0"/>
                        <a:cs typeface="Arial" panose="020B0604020202020204" pitchFamily="34" charset="0"/>
                      </a:endParaRPr>
                    </a:p>
                  </a:txBody>
                  <a:tcPr marL="182880" marT="137160">
                    <a:blipFill rotWithShape="1">
                      <a:blip r:embed="rId5"/>
                      <a:stretch>
                        <a:fillRect/>
                      </a:stretch>
                    </a:blipFill>
                  </a:tcPr>
                </a:tc>
                <a:tc hMerge="1">
                  <a:txBody>
                    <a:bodyPr/>
                    <a:lstStyle/>
                    <a:p>
                      <a:endParaRPr lang="en-US" sz="2400" dirty="0">
                        <a:solidFill>
                          <a:srgbClr val="1F3A4E"/>
                        </a:solidFill>
                      </a:endParaRPr>
                    </a:p>
                  </a:txBody>
                  <a:tcPr/>
                </a:tc>
                <a:extLst>
                  <a:ext uri="{0D108BD9-81ED-4DB2-BD59-A6C34878D82A}">
                    <a16:rowId xmlns:a16="http://schemas.microsoft.com/office/drawing/2014/main" val="10006"/>
                  </a:ext>
                </a:extLst>
              </a:tr>
              <a:tr h="1280277">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2400" b="1" noProof="0" dirty="0">
                          <a:solidFill>
                            <a:srgbClr val="FFC000"/>
                          </a:solidFill>
                          <a:latin typeface="Arial"/>
                          <a:cs typeface="Arial"/>
                        </a:rPr>
                        <a:t>Quality check your graphics</a:t>
                      </a:r>
                    </a:p>
                    <a:p>
                      <a:pPr marL="0" marR="0" lvl="0" indent="0" algn="l" defTabSz="1518341" rtl="0" eaLnBrk="1" fontAlgn="auto" latinLnBrk="0" hangingPunct="1">
                        <a:lnSpc>
                          <a:spcPct val="100000"/>
                        </a:lnSpc>
                        <a:spcBef>
                          <a:spcPts val="0"/>
                        </a:spcBef>
                        <a:spcAft>
                          <a:spcPts val="0"/>
                        </a:spcAft>
                        <a:buClrTx/>
                        <a:buSzTx/>
                        <a:buFontTx/>
                        <a:buNone/>
                        <a:tabLst/>
                        <a:defRPr/>
                      </a:pPr>
                      <a:r>
                        <a:rPr lang="en-US" sz="2000" noProof="0" dirty="0">
                          <a:solidFill>
                            <a:srgbClr val="D9D9D9"/>
                          </a:solidFill>
                          <a:latin typeface="Arial"/>
                          <a:cs typeface="Arial"/>
                        </a:rPr>
                        <a:t>Zoom in and look at your images at 100%-200% magnification. If they look clear, they will print well. </a:t>
                      </a:r>
                    </a:p>
                  </a:txBody>
                  <a:tcPr marL="182880" marT="137160">
                    <a:solidFill>
                      <a:srgbClr val="010101"/>
                    </a:solidFill>
                  </a:tcPr>
                </a:tc>
                <a:tc hMerge="1">
                  <a:txBody>
                    <a:bodyPr/>
                    <a:lstStyle/>
                    <a:p>
                      <a:endParaRPr lang="en-US" sz="2400" dirty="0">
                        <a:solidFill>
                          <a:srgbClr val="1F3A4E"/>
                        </a:solidFill>
                      </a:endParaRPr>
                    </a:p>
                  </a:txBody>
                  <a:tcPr>
                    <a:solidFill>
                      <a:schemeClr val="tx1">
                        <a:lumMod val="95000"/>
                        <a:lumOff val="5000"/>
                      </a:schemeClr>
                    </a:solidFill>
                  </a:tcPr>
                </a:tc>
                <a:extLst>
                  <a:ext uri="{0D108BD9-81ED-4DB2-BD59-A6C34878D82A}">
                    <a16:rowId xmlns:a16="http://schemas.microsoft.com/office/drawing/2014/main" val="10007"/>
                  </a:ext>
                </a:extLst>
              </a:tr>
              <a:tr h="3187270">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000" noProof="0" dirty="0">
                        <a:solidFill>
                          <a:schemeClr val="bg1"/>
                        </a:solidFill>
                        <a:latin typeface="Arial"/>
                        <a:cs typeface="Arial"/>
                      </a:endParaRPr>
                    </a:p>
                  </a:txBody>
                  <a:tcPr marL="182880" marT="137160">
                    <a:blipFill rotWithShape="1">
                      <a:blip r:embed="rId6"/>
                      <a:stretch>
                        <a:fillRect/>
                      </a:stretch>
                    </a:blipFill>
                  </a:tcPr>
                </a:tc>
                <a:tc hMerge="1">
                  <a:txBody>
                    <a:bodyPr/>
                    <a:lstStyle/>
                    <a:p>
                      <a:endParaRPr lang="en-US"/>
                    </a:p>
                  </a:txBody>
                  <a:tcPr/>
                </a:tc>
                <a:extLst>
                  <a:ext uri="{0D108BD9-81ED-4DB2-BD59-A6C34878D82A}">
                    <a16:rowId xmlns:a16="http://schemas.microsoft.com/office/drawing/2014/main" val="10010"/>
                  </a:ext>
                </a:extLst>
              </a:tr>
            </a:tbl>
          </a:graphicData>
        </a:graphic>
      </p:graphicFrame>
      <p:graphicFrame>
        <p:nvGraphicFramePr>
          <p:cNvPr id="4" name="Table 3">
            <a:extLst>
              <a:ext uri="{FF2B5EF4-FFF2-40B4-BE49-F238E27FC236}">
                <a16:creationId xmlns:a16="http://schemas.microsoft.com/office/drawing/2014/main" id="{6338BD29-2BD7-AB47-B9B8-5033641D7C2D}"/>
              </a:ext>
            </a:extLst>
          </p:cNvPr>
          <p:cNvGraphicFramePr>
            <a:graphicFrameLocks noGrp="1"/>
          </p:cNvGraphicFramePr>
          <p:nvPr userDrawn="1">
            <p:extLst>
              <p:ext uri="{D42A27DB-BD31-4B8C-83A1-F6EECF244321}">
                <p14:modId xmlns:p14="http://schemas.microsoft.com/office/powerpoint/2010/main" val="336852881"/>
              </p:ext>
            </p:extLst>
          </p:nvPr>
        </p:nvGraphicFramePr>
        <p:xfrm>
          <a:off x="44695229" y="-84749"/>
          <a:ext cx="9430188" cy="33075070"/>
        </p:xfrm>
        <a:graphic>
          <a:graphicData uri="http://schemas.openxmlformats.org/drawingml/2006/table">
            <a:tbl>
              <a:tblPr firstRow="1" bandRow="1">
                <a:tableStyleId>{5C22544A-7EE6-4342-B048-85BDC9FD1C3A}</a:tableStyleId>
              </a:tblPr>
              <a:tblGrid>
                <a:gridCol w="3343835">
                  <a:extLst>
                    <a:ext uri="{9D8B030D-6E8A-4147-A177-3AD203B41FA5}">
                      <a16:colId xmlns:a16="http://schemas.microsoft.com/office/drawing/2014/main" val="20000"/>
                    </a:ext>
                  </a:extLst>
                </a:gridCol>
                <a:gridCol w="1381559">
                  <a:extLst>
                    <a:ext uri="{9D8B030D-6E8A-4147-A177-3AD203B41FA5}">
                      <a16:colId xmlns:a16="http://schemas.microsoft.com/office/drawing/2014/main" val="997673227"/>
                    </a:ext>
                  </a:extLst>
                </a:gridCol>
                <a:gridCol w="4704794">
                  <a:extLst>
                    <a:ext uri="{9D8B030D-6E8A-4147-A177-3AD203B41FA5}">
                      <a16:colId xmlns:a16="http://schemas.microsoft.com/office/drawing/2014/main" val="4164475170"/>
                    </a:ext>
                  </a:extLst>
                </a:gridCol>
              </a:tblGrid>
              <a:tr h="1756432">
                <a:tc gridSpan="3">
                  <a:txBody>
                    <a:bodyPr/>
                    <a:lstStyle/>
                    <a:p>
                      <a:pPr marL="0" marR="0" indent="0" algn="ctr" defTabSz="4388900" rtl="0" eaLnBrk="1" fontAlgn="auto" latinLnBrk="0" hangingPunct="1">
                        <a:lnSpc>
                          <a:spcPct val="100000"/>
                        </a:lnSpc>
                        <a:spcBef>
                          <a:spcPts val="0"/>
                        </a:spcBef>
                        <a:spcAft>
                          <a:spcPts val="0"/>
                        </a:spcAft>
                        <a:buClrTx/>
                        <a:buSzTx/>
                        <a:buFontTx/>
                        <a:buNone/>
                        <a:tabLst/>
                        <a:defRPr/>
                      </a:pPr>
                      <a:r>
                        <a:rPr lang="en-US" sz="4000" b="0" spc="600" dirty="0">
                          <a:solidFill>
                            <a:srgbClr val="1F3A4E"/>
                          </a:solidFill>
                          <a:latin typeface="Arial Black" panose="020B0A04020102020204" pitchFamily="34" charset="0"/>
                        </a:rPr>
                        <a:t>QUICK START GUIDE</a:t>
                      </a:r>
                      <a:br>
                        <a:rPr lang="en-US" sz="4000" b="0" spc="600" dirty="0">
                          <a:solidFill>
                            <a:srgbClr val="1F3A4E"/>
                          </a:solidFill>
                          <a:latin typeface="Arial Black" panose="020B0A04020102020204" pitchFamily="34" charset="0"/>
                        </a:rPr>
                      </a:br>
                      <a:r>
                        <a:rPr lang="en-US" sz="3200" b="1" spc="0" dirty="0">
                          <a:solidFill>
                            <a:srgbClr val="FF0000"/>
                          </a:solidFill>
                          <a:latin typeface="Trebuchet MS" pitchFamily="34" charset="0"/>
                        </a:rPr>
                        <a:t>(THIS SIDEBAR WILL NOT PRINT)</a:t>
                      </a:r>
                      <a:endParaRPr lang="en-US" sz="4000" b="1" spc="600" dirty="0">
                        <a:solidFill>
                          <a:schemeClr val="bg1"/>
                        </a:solidFill>
                        <a:latin typeface="Trebuchet MS" pitchFamily="34" charset="0"/>
                      </a:endParaRPr>
                    </a:p>
                  </a:txBody>
                  <a:tcPr marL="182880" marT="137160">
                    <a:solidFill>
                      <a:srgbClr val="FFC000"/>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5563101">
                <a:tc gridSpan="3">
                  <a:txBody>
                    <a:bodyPr/>
                    <a:lstStyle/>
                    <a:p>
                      <a:pPr algn="l"/>
                      <a:r>
                        <a:rPr lang="en-US" sz="2800" b="1" baseline="0" dirty="0">
                          <a:solidFill>
                            <a:srgbClr val="FFC000"/>
                          </a:solidFill>
                          <a:latin typeface="Arial" panose="020B0604020202020204" pitchFamily="34" charset="0"/>
                          <a:cs typeface="Arial" panose="020B0604020202020204" pitchFamily="34" charset="0"/>
                        </a:rPr>
                        <a:t>How to change the template colors</a:t>
                      </a:r>
                    </a:p>
                    <a:p>
                      <a:pPr marL="0" indent="0" algn="l" defTabSz="114300"/>
                      <a:r>
                        <a:rPr lang="en-US" sz="2400" b="0" baseline="0" dirty="0">
                          <a:solidFill>
                            <a:srgbClr val="D9D9D9"/>
                          </a:solidFill>
                          <a:latin typeface="Arial" panose="020B0604020202020204" pitchFamily="34" charset="0"/>
                          <a:cs typeface="Arial" panose="020B0604020202020204" pitchFamily="34" charset="0"/>
                        </a:rPr>
                        <a:t>You can change the overall template color theme by clicking on the COLORS dropdown menu under the DESIGN tab. You can see a tutorial here: </a:t>
                      </a:r>
                      <a:r>
                        <a:rPr lang="en-US" sz="2400" dirty="0">
                          <a:solidFill>
                            <a:srgbClr val="FFC000"/>
                          </a:solidFill>
                          <a:hlinkClick r:id="rId7">
                            <a:extLst>
                              <a:ext uri="{A12FA001-AC4F-418D-AE19-62706E023703}">
                                <ahyp:hlinkClr xmlns:ahyp="http://schemas.microsoft.com/office/drawing/2018/hyperlinkcolor" val="tx"/>
                              </a:ext>
                            </a:extLst>
                          </a:hlinkClick>
                        </a:rPr>
                        <a:t>https://www.posterpresentations.com/how-to-change-the-research-poster-template-colors.html</a:t>
                      </a:r>
                      <a:endParaRPr lang="en-US" sz="2400" dirty="0">
                        <a:solidFill>
                          <a:srgbClr val="FFC000"/>
                        </a:solidFill>
                      </a:endParaRPr>
                    </a:p>
                    <a:p>
                      <a:pPr marL="0" indent="0" algn="l" defTabSz="114300"/>
                      <a:endParaRPr lang="en-US" sz="2400" b="0" baseline="0" dirty="0">
                        <a:solidFill>
                          <a:srgbClr val="D9D9D9"/>
                        </a:solidFill>
                        <a:latin typeface="Arial" panose="020B0604020202020204" pitchFamily="34" charset="0"/>
                        <a:cs typeface="Arial" panose="020B0604020202020204" pitchFamily="34" charset="0"/>
                      </a:endParaRPr>
                    </a:p>
                    <a:p>
                      <a:pPr marL="0" indent="0" algn="l" defTabSz="114300"/>
                      <a:r>
                        <a:rPr lang="en-US" sz="2400" b="0" baseline="0" dirty="0">
                          <a:solidFill>
                            <a:srgbClr val="D9D9D9"/>
                          </a:solidFill>
                          <a:latin typeface="Arial" panose="020B0604020202020204" pitchFamily="34" charset="0"/>
                          <a:cs typeface="Arial" panose="020B0604020202020204" pitchFamily="34" charset="0"/>
                        </a:rPr>
                        <a:t>You can also manually change the color of individual elements by going to VIEW &gt; SLIDE MASTER. On the left side of your screen select the background master where you can change the template background, column sizes, etc. </a:t>
                      </a:r>
                    </a:p>
                    <a:p>
                      <a:pPr marL="0" indent="0" algn="l" defTabSz="114300"/>
                      <a:endParaRPr lang="en-US" sz="2400" b="0" baseline="0" dirty="0">
                        <a:solidFill>
                          <a:srgbClr val="D9D9D9"/>
                        </a:solidFill>
                        <a:latin typeface="Arial" panose="020B0604020202020204" pitchFamily="34" charset="0"/>
                        <a:cs typeface="Arial" panose="020B0604020202020204" pitchFamily="34" charset="0"/>
                      </a:endParaRPr>
                    </a:p>
                    <a:p>
                      <a:pPr marL="0" indent="0" algn="l" defTabSz="114300"/>
                      <a:r>
                        <a:rPr lang="en-US" sz="2400" b="0" baseline="0" dirty="0">
                          <a:solidFill>
                            <a:srgbClr val="D9D9D9"/>
                          </a:solidFill>
                          <a:latin typeface="Arial" panose="020B0604020202020204" pitchFamily="34" charset="0"/>
                          <a:cs typeface="Arial" panose="020B0604020202020204" pitchFamily="34" charset="0"/>
                        </a:rPr>
                        <a:t>After you finish working on the SLIDE MASTER, it is important that you go to VIEW &gt; NORMAL to continue working on your poster. </a:t>
                      </a:r>
                    </a:p>
                  </a:txBody>
                  <a:tcPr marL="182880" marT="137160">
                    <a:solidFill>
                      <a:schemeClr val="tx1"/>
                    </a:solidFill>
                  </a:tcPr>
                </a:tc>
                <a:tc hMerge="1">
                  <a:txBody>
                    <a:bodyPr/>
                    <a:lstStyle/>
                    <a:p>
                      <a:endParaRPr lang="en-US" sz="2400" dirty="0">
                        <a:solidFill>
                          <a:srgbClr val="1F3A4E"/>
                        </a:solidFill>
                      </a:endParaRPr>
                    </a:p>
                  </a:txBody>
                  <a:tcPr marL="182880" marT="137160">
                    <a:blipFill rotWithShape="1">
                      <a:blip r:embed="rId8"/>
                      <a:stretch>
                        <a:fillRect/>
                      </a:stretch>
                    </a:blipFill>
                  </a:tcPr>
                </a:tc>
                <a:tc hMerge="1">
                  <a:txBody>
                    <a:bodyPr/>
                    <a:lstStyle/>
                    <a:p>
                      <a:endParaRPr lang="en-US"/>
                    </a:p>
                  </a:txBody>
                  <a:tcPr/>
                </a:tc>
                <a:extLst>
                  <a:ext uri="{0D108BD9-81ED-4DB2-BD59-A6C34878D82A}">
                    <a16:rowId xmlns:a16="http://schemas.microsoft.com/office/drawing/2014/main" val="10001"/>
                  </a:ext>
                </a:extLst>
              </a:tr>
              <a:tr h="3667719">
                <a:tc gridSpan="3">
                  <a:txBody>
                    <a:bodyPr/>
                    <a:lstStyle/>
                    <a:p>
                      <a:r>
                        <a:rPr lang="en-US" sz="2800" b="1" dirty="0">
                          <a:solidFill>
                            <a:srgbClr val="FFC000"/>
                          </a:solidFill>
                          <a:latin typeface="Arial" panose="020B0604020202020204" pitchFamily="34" charset="0"/>
                          <a:cs typeface="Arial" panose="020B0604020202020204" pitchFamily="34" charset="0"/>
                        </a:rPr>
                        <a:t>How to change the column layout configuration</a:t>
                      </a:r>
                    </a:p>
                    <a:p>
                      <a:r>
                        <a:rPr lang="en-US" sz="2400" dirty="0">
                          <a:solidFill>
                            <a:srgbClr val="D9D9D9"/>
                          </a:solidFill>
                          <a:latin typeface="Arial" panose="020B0604020202020204" pitchFamily="34" charset="0"/>
                          <a:cs typeface="Arial" panose="020B0604020202020204" pitchFamily="34" charset="0"/>
                        </a:rPr>
                        <a:t>You can manually change the configuration on the columns by going to VIEW &gt; SLIDE MASTER. You can delete columns, resize them or modify them as needed for your layout. </a:t>
                      </a:r>
                    </a:p>
                    <a:p>
                      <a:pPr marL="0" marR="0" indent="0" algn="l" defTabSz="3765366" rtl="0" eaLnBrk="1" fontAlgn="auto" latinLnBrk="0" hangingPunct="1">
                        <a:lnSpc>
                          <a:spcPct val="100000"/>
                        </a:lnSpc>
                        <a:spcBef>
                          <a:spcPts val="0"/>
                        </a:spcBef>
                        <a:spcAft>
                          <a:spcPts val="0"/>
                        </a:spcAft>
                        <a:buClrTx/>
                        <a:buSzTx/>
                        <a:buFontTx/>
                        <a:buNone/>
                        <a:tabLst/>
                        <a:defRPr/>
                      </a:pPr>
                      <a:r>
                        <a:rPr lang="en-US" sz="2400" dirty="0">
                          <a:solidFill>
                            <a:srgbClr val="D9D9D9"/>
                          </a:solidFill>
                          <a:latin typeface="Arial" panose="020B0604020202020204" pitchFamily="34" charset="0"/>
                          <a:cs typeface="Arial" panose="020B0604020202020204" pitchFamily="34" charset="0"/>
                        </a:rPr>
                        <a:t>You can see a tutorial here: </a:t>
                      </a:r>
                      <a:r>
                        <a:rPr lang="en-US" sz="2400" u="sng" dirty="0">
                          <a:solidFill>
                            <a:srgbClr val="FFC000"/>
                          </a:solidFill>
                          <a:latin typeface="Arial" panose="020B0604020202020204" pitchFamily="34" charset="0"/>
                          <a:cs typeface="Arial" panose="020B0604020202020204" pitchFamily="34" charset="0"/>
                        </a:rPr>
                        <a:t>https://</a:t>
                      </a:r>
                      <a:r>
                        <a:rPr lang="en-US" sz="2400" u="sng" dirty="0" err="1">
                          <a:solidFill>
                            <a:srgbClr val="FFC000"/>
                          </a:solidFill>
                          <a:latin typeface="Arial" panose="020B0604020202020204" pitchFamily="34" charset="0"/>
                          <a:cs typeface="Arial" panose="020B0604020202020204" pitchFamily="34" charset="0"/>
                        </a:rPr>
                        <a:t>www.posterpresentations.com</a:t>
                      </a:r>
                      <a:r>
                        <a:rPr lang="en-US" sz="2400" u="sng" dirty="0">
                          <a:solidFill>
                            <a:srgbClr val="FFC000"/>
                          </a:solidFill>
                          <a:latin typeface="Arial" panose="020B0604020202020204" pitchFamily="34" charset="0"/>
                          <a:cs typeface="Arial" panose="020B0604020202020204" pitchFamily="34" charset="0"/>
                        </a:rPr>
                        <a:t>/how-to-change-the-column-</a:t>
                      </a:r>
                      <a:r>
                        <a:rPr lang="en-US" sz="2400" u="sng" dirty="0" err="1">
                          <a:solidFill>
                            <a:srgbClr val="FFC000"/>
                          </a:solidFill>
                          <a:latin typeface="Arial" panose="020B0604020202020204" pitchFamily="34" charset="0"/>
                          <a:cs typeface="Arial" panose="020B0604020202020204" pitchFamily="34" charset="0"/>
                        </a:rPr>
                        <a:t>configuration.html</a:t>
                      </a:r>
                      <a:endParaRPr lang="en-US" u="sng" dirty="0">
                        <a:solidFill>
                          <a:srgbClr val="FFC000"/>
                        </a:solidFill>
                      </a:endParaRPr>
                    </a:p>
                  </a:txBody>
                  <a:tcPr marL="182880" marT="137160">
                    <a:solidFill>
                      <a:schemeClr val="tx1"/>
                    </a:solidFill>
                  </a:tcPr>
                </a:tc>
                <a:tc hMerge="1">
                  <a:txBody>
                    <a:bodyPr/>
                    <a:lstStyle/>
                    <a:p>
                      <a:endParaRPr lang="en-US" sz="2400" dirty="0">
                        <a:solidFill>
                          <a:srgbClr val="1F3A4E"/>
                        </a:solidFill>
                      </a:endParaRPr>
                    </a:p>
                  </a:txBody>
                  <a:tcPr marL="182880" marT="137160">
                    <a:blipFill rotWithShape="1">
                      <a:blip r:embed="rId9"/>
                      <a:stretch>
                        <a:fillRect/>
                      </a:stretch>
                    </a:blipFill>
                  </a:tcPr>
                </a:tc>
                <a:tc hMerge="1">
                  <a:txBody>
                    <a:bodyPr/>
                    <a:lstStyle/>
                    <a:p>
                      <a:endParaRPr lang="en-US" dirty="0"/>
                    </a:p>
                  </a:txBody>
                  <a:tcPr marL="182880" marT="137160">
                    <a:solidFill>
                      <a:srgbClr val="010101"/>
                    </a:solidFill>
                  </a:tcPr>
                </a:tc>
                <a:extLst>
                  <a:ext uri="{0D108BD9-81ED-4DB2-BD59-A6C34878D82A}">
                    <a16:rowId xmlns:a16="http://schemas.microsoft.com/office/drawing/2014/main" val="10004"/>
                  </a:ext>
                </a:extLst>
              </a:tr>
              <a:tr h="5177074">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400" noProof="0" dirty="0">
                        <a:solidFill>
                          <a:srgbClr val="D9D9D9"/>
                        </a:solidFill>
                        <a:latin typeface="Arial" panose="020B0604020202020204" pitchFamily="34" charset="0"/>
                        <a:cs typeface="Arial" panose="020B0604020202020204" pitchFamily="34" charset="0"/>
                      </a:endParaRPr>
                    </a:p>
                  </a:txBody>
                  <a:tcPr marL="182880" marT="137160">
                    <a:blipFill dpi="0" rotWithShape="1">
                      <a:blip r:embed="rId10">
                        <a:extLst>
                          <a:ext uri="{28A0092B-C50C-407E-A947-70E740481C1C}">
                            <a14:useLocalDpi xmlns:a14="http://schemas.microsoft.com/office/drawing/2010/main" val="0"/>
                          </a:ext>
                        </a:extLst>
                      </a:blip>
                      <a:srcRect/>
                      <a:stretch>
                        <a:fillRect/>
                      </a:stretch>
                    </a:blipFill>
                  </a:tcPr>
                </a:tc>
                <a:tc hMerge="1">
                  <a:txBody>
                    <a:bodyPr/>
                    <a:lstStyle/>
                    <a:p>
                      <a:endParaRPr lang="en-US"/>
                    </a:p>
                  </a:txBody>
                  <a:tcPr/>
                </a:tc>
                <a:tc row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2800" b="1" noProof="0" dirty="0">
                          <a:solidFill>
                            <a:srgbClr val="FFC000"/>
                          </a:solidFill>
                          <a:latin typeface="Arial" panose="020B0604020202020204" pitchFamily="34" charset="0"/>
                          <a:cs typeface="Arial" panose="020B0604020202020204" pitchFamily="34" charset="0"/>
                        </a:rPr>
                        <a:t>How to hide the QUICK START GUIDE bars from the sides of the template</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noProof="0" dirty="0">
                          <a:solidFill>
                            <a:srgbClr val="D9D9D9"/>
                          </a:solidFill>
                          <a:latin typeface="Arial" panose="020B0604020202020204" pitchFamily="34" charset="0"/>
                          <a:cs typeface="Arial" panose="020B0604020202020204" pitchFamily="34" charset="0"/>
                        </a:rPr>
                        <a:t>The Quick Start</a:t>
                      </a:r>
                      <a:r>
                        <a:rPr lang="en-US" sz="2400" baseline="0" noProof="0" dirty="0">
                          <a:solidFill>
                            <a:srgbClr val="D9D9D9"/>
                          </a:solidFill>
                          <a:latin typeface="Arial" panose="020B0604020202020204" pitchFamily="34" charset="0"/>
                          <a:cs typeface="Arial" panose="020B0604020202020204" pitchFamily="34" charset="0"/>
                        </a:rPr>
                        <a:t> Guides</a:t>
                      </a:r>
                      <a:r>
                        <a:rPr lang="en-US" sz="2400" noProof="0" dirty="0">
                          <a:solidFill>
                            <a:srgbClr val="D9D9D9"/>
                          </a:solidFill>
                          <a:latin typeface="Arial" panose="020B0604020202020204" pitchFamily="34" charset="0"/>
                          <a:cs typeface="Arial" panose="020B0604020202020204" pitchFamily="34" charset="0"/>
                        </a:rPr>
                        <a:t> </a:t>
                      </a:r>
                      <a:r>
                        <a:rPr lang="en-US" sz="2400" u="sng" noProof="0" dirty="0">
                          <a:solidFill>
                            <a:srgbClr val="D9D9D9"/>
                          </a:solidFill>
                          <a:latin typeface="Arial" panose="020B0604020202020204" pitchFamily="34" charset="0"/>
                          <a:cs typeface="Arial" panose="020B0604020202020204" pitchFamily="34" charset="0"/>
                        </a:rPr>
                        <a:t>are outside the template’s printable area</a:t>
                      </a:r>
                      <a:r>
                        <a:rPr lang="en-US" sz="2400" noProof="0" dirty="0">
                          <a:solidFill>
                            <a:srgbClr val="D9D9D9"/>
                          </a:solidFill>
                          <a:latin typeface="Arial" panose="020B0604020202020204" pitchFamily="34" charset="0"/>
                          <a:cs typeface="Arial" panose="020B0604020202020204" pitchFamily="34" charset="0"/>
                        </a:rPr>
                        <a:t> and they will not be on the printed poster</a:t>
                      </a:r>
                      <a:r>
                        <a:rPr lang="en-US" sz="2400" baseline="0" noProof="0" dirty="0">
                          <a:solidFill>
                            <a:srgbClr val="D9D9D9"/>
                          </a:solidFill>
                          <a:latin typeface="Arial" panose="020B0604020202020204" pitchFamily="34" charset="0"/>
                          <a:cs typeface="Arial" panose="020B0604020202020204" pitchFamily="34" charset="0"/>
                        </a:rPr>
                        <a:t>. </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baseline="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baseline="0" noProof="0" dirty="0">
                          <a:solidFill>
                            <a:srgbClr val="D9D9D9"/>
                          </a:solidFill>
                          <a:latin typeface="Arial" panose="020B0604020202020204" pitchFamily="34" charset="0"/>
                          <a:cs typeface="Arial" panose="020B0604020202020204" pitchFamily="34" charset="0"/>
                        </a:rPr>
                        <a:t>If you create a PDF file from your template, the guides will not be included.</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baseline="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baseline="0" noProof="0" dirty="0">
                          <a:solidFill>
                            <a:srgbClr val="D9D9D9"/>
                          </a:solidFill>
                          <a:latin typeface="Arial" panose="020B0604020202020204" pitchFamily="34" charset="0"/>
                          <a:cs typeface="Arial" panose="020B0604020202020204" pitchFamily="34" charset="0"/>
                        </a:rPr>
                        <a:t>To hide the guides click on the </a:t>
                      </a:r>
                      <a:r>
                        <a:rPr lang="en-US" sz="2400" b="1" baseline="0" noProof="0" dirty="0">
                          <a:solidFill>
                            <a:srgbClr val="D9D9D9"/>
                          </a:solidFill>
                          <a:latin typeface="Arial" panose="020B0604020202020204" pitchFamily="34" charset="0"/>
                          <a:cs typeface="Arial" panose="020B0604020202020204" pitchFamily="34" charset="0"/>
                        </a:rPr>
                        <a:t>Home</a:t>
                      </a:r>
                      <a:r>
                        <a:rPr lang="en-US" sz="2400" baseline="0" noProof="0" dirty="0">
                          <a:solidFill>
                            <a:srgbClr val="D9D9D9"/>
                          </a:solidFill>
                          <a:latin typeface="Arial" panose="020B0604020202020204" pitchFamily="34" charset="0"/>
                          <a:cs typeface="Arial" panose="020B0604020202020204" pitchFamily="34" charset="0"/>
                        </a:rPr>
                        <a:t> tab (top of the screen) and then click on the </a:t>
                      </a:r>
                      <a:r>
                        <a:rPr lang="en-US" sz="2400" b="1" baseline="0" noProof="0" dirty="0">
                          <a:solidFill>
                            <a:srgbClr val="D9D9D9"/>
                          </a:solidFill>
                          <a:latin typeface="Arial" panose="020B0604020202020204" pitchFamily="34" charset="0"/>
                          <a:cs typeface="Arial" panose="020B0604020202020204" pitchFamily="34" charset="0"/>
                        </a:rPr>
                        <a:t>Layout</a:t>
                      </a:r>
                      <a:r>
                        <a:rPr lang="en-US" sz="2400" baseline="0" noProof="0" dirty="0">
                          <a:solidFill>
                            <a:srgbClr val="D9D9D9"/>
                          </a:solidFill>
                          <a:latin typeface="Arial" panose="020B0604020202020204" pitchFamily="34" charset="0"/>
                          <a:cs typeface="Arial" panose="020B0604020202020204" pitchFamily="34" charset="0"/>
                        </a:rPr>
                        <a:t> button below to see the available layouts. Choose the </a:t>
                      </a:r>
                      <a:r>
                        <a:rPr lang="en-US" sz="2400" b="1" baseline="0" noProof="0" dirty="0">
                          <a:solidFill>
                            <a:srgbClr val="D9D9D9"/>
                          </a:solidFill>
                          <a:latin typeface="Arial" panose="020B0604020202020204" pitchFamily="34" charset="0"/>
                          <a:cs typeface="Arial" panose="020B0604020202020204" pitchFamily="34" charset="0"/>
                        </a:rPr>
                        <a:t>Without Guides </a:t>
                      </a:r>
                      <a:r>
                        <a:rPr lang="en-US" sz="2400" b="0" baseline="0" noProof="0" dirty="0">
                          <a:solidFill>
                            <a:srgbClr val="D9D9D9"/>
                          </a:solidFill>
                          <a:latin typeface="Arial" panose="020B0604020202020204" pitchFamily="34" charset="0"/>
                          <a:cs typeface="Arial" panose="020B0604020202020204" pitchFamily="34" charset="0"/>
                        </a:rPr>
                        <a:t>layout</a:t>
                      </a:r>
                      <a:r>
                        <a:rPr lang="en-US" sz="2400" baseline="0" noProof="0" dirty="0">
                          <a:solidFill>
                            <a:srgbClr val="D9D9D9"/>
                          </a:solidFill>
                          <a:latin typeface="Arial" panose="020B0604020202020204" pitchFamily="34" charset="0"/>
                          <a:cs typeface="Arial" panose="020B0604020202020204" pitchFamily="34" charset="0"/>
                        </a:rPr>
                        <a:t>.</a:t>
                      </a:r>
                      <a:endParaRPr lang="en-US" sz="240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noProof="0" dirty="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extLst>
                  <a:ext uri="{0D108BD9-81ED-4DB2-BD59-A6C34878D82A}">
                    <a16:rowId xmlns:a16="http://schemas.microsoft.com/office/drawing/2014/main" val="10005"/>
                  </a:ext>
                </a:extLst>
              </a:tr>
              <a:tr h="2888327">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400" noProof="0" dirty="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tc hMerge="1">
                  <a:txBody>
                    <a:bodyPr/>
                    <a:lstStyle/>
                    <a:p>
                      <a:endParaRPr lang="en-US"/>
                    </a:p>
                  </a:txBody>
                  <a:tcPr/>
                </a:tc>
                <a:tc vMerge="1">
                  <a:txBody>
                    <a:bodyPr/>
                    <a:lstStyle/>
                    <a:p>
                      <a:endParaRPr lang="en-US"/>
                    </a:p>
                  </a:txBody>
                  <a:tcPr/>
                </a:tc>
                <a:extLst>
                  <a:ext uri="{0D108BD9-81ED-4DB2-BD59-A6C34878D82A}">
                    <a16:rowId xmlns:a16="http://schemas.microsoft.com/office/drawing/2014/main" val="1766341567"/>
                  </a:ext>
                </a:extLst>
              </a:tr>
              <a:tr h="3781426">
                <a:tc gridSpan="2">
                  <a:txBody>
                    <a:bodyPr/>
                    <a:lstStyle/>
                    <a:p>
                      <a:r>
                        <a:rPr lang="en-US" sz="2800" b="1" dirty="0">
                          <a:solidFill>
                            <a:srgbClr val="FFC000"/>
                          </a:solidFill>
                          <a:latin typeface="Arial" panose="020B0604020202020204" pitchFamily="34" charset="0"/>
                          <a:cs typeface="Arial" panose="020B0604020202020204" pitchFamily="34" charset="0"/>
                        </a:rPr>
                        <a:t>How to</a:t>
                      </a:r>
                      <a:r>
                        <a:rPr lang="en-US" sz="2800" b="1" baseline="0" dirty="0">
                          <a:solidFill>
                            <a:srgbClr val="FFC000"/>
                          </a:solidFill>
                          <a:latin typeface="Arial" panose="020B0604020202020204" pitchFamily="34" charset="0"/>
                          <a:cs typeface="Arial" panose="020B0604020202020204" pitchFamily="34" charset="0"/>
                        </a:rPr>
                        <a:t> preview your poster prior to printing</a:t>
                      </a:r>
                      <a:endParaRPr lang="en-US" sz="2800" b="1" dirty="0">
                        <a:solidFill>
                          <a:srgbClr val="FFC000"/>
                        </a:solidFill>
                        <a:latin typeface="Arial" panose="020B0604020202020204" pitchFamily="34" charset="0"/>
                        <a:cs typeface="Arial" panose="020B0604020202020204" pitchFamily="34" charset="0"/>
                      </a:endParaRPr>
                    </a:p>
                    <a:p>
                      <a:r>
                        <a:rPr lang="en-US" sz="2400" dirty="0">
                          <a:solidFill>
                            <a:srgbClr val="D9D9D9"/>
                          </a:solidFill>
                          <a:latin typeface="Arial" panose="020B0604020202020204" pitchFamily="34" charset="0"/>
                          <a:cs typeface="Arial" panose="020B0604020202020204" pitchFamily="34" charset="0"/>
                        </a:rPr>
                        <a:t>You can preview your poster at any time by pressing the </a:t>
                      </a:r>
                      <a:r>
                        <a:rPr lang="en-US" sz="2400" dirty="0">
                          <a:solidFill>
                            <a:srgbClr val="FFC000"/>
                          </a:solidFill>
                          <a:latin typeface="Arial" panose="020B0604020202020204" pitchFamily="34" charset="0"/>
                          <a:cs typeface="Arial" panose="020B0604020202020204" pitchFamily="34" charset="0"/>
                        </a:rPr>
                        <a:t>F5 key</a:t>
                      </a:r>
                      <a:r>
                        <a:rPr lang="en-US" sz="2400" dirty="0">
                          <a:solidFill>
                            <a:srgbClr val="D9D9D9"/>
                          </a:solidFill>
                          <a:latin typeface="Arial" panose="020B0604020202020204" pitchFamily="34" charset="0"/>
                          <a:cs typeface="Arial" panose="020B0604020202020204" pitchFamily="34" charset="0"/>
                        </a:rPr>
                        <a:t> on your keyboard. You will see on the screen what's on your poster and how it should look when printed. Press the </a:t>
                      </a:r>
                      <a:r>
                        <a:rPr lang="en-US" sz="2400" dirty="0">
                          <a:solidFill>
                            <a:srgbClr val="FFC000"/>
                          </a:solidFill>
                          <a:latin typeface="Arial" panose="020B0604020202020204" pitchFamily="34" charset="0"/>
                          <a:cs typeface="Arial" panose="020B0604020202020204" pitchFamily="34" charset="0"/>
                        </a:rPr>
                        <a:t>ESC key </a:t>
                      </a:r>
                      <a:r>
                        <a:rPr lang="en-US" sz="2400" dirty="0">
                          <a:solidFill>
                            <a:srgbClr val="D9D9D9"/>
                          </a:solidFill>
                          <a:latin typeface="Arial" panose="020B0604020202020204" pitchFamily="34" charset="0"/>
                          <a:cs typeface="Arial" panose="020B0604020202020204" pitchFamily="34" charset="0"/>
                        </a:rPr>
                        <a:t>to exit Preview.</a:t>
                      </a:r>
                    </a:p>
                  </a:txBody>
                  <a:tcPr marL="182880" marT="137160">
                    <a:solidFill>
                      <a:srgbClr val="010101"/>
                    </a:solidFill>
                  </a:tcPr>
                </a:tc>
                <a:tc hMerge="1">
                  <a:txBody>
                    <a:bodyPr/>
                    <a:lstStyle/>
                    <a:p>
                      <a:endParaRPr lang="en-US"/>
                    </a:p>
                  </a:txBody>
                  <a:tcPr/>
                </a:tc>
                <a:tc>
                  <a:txBody>
                    <a:bodyPr/>
                    <a:lstStyle/>
                    <a:p>
                      <a:pPr algn="ctr"/>
                      <a:r>
                        <a:rPr lang="en-US" sz="11500" b="1" dirty="0">
                          <a:solidFill>
                            <a:srgbClr val="D9D9D9"/>
                          </a:solidFill>
                          <a:latin typeface="Arial" panose="020B0604020202020204" pitchFamily="34" charset="0"/>
                          <a:cs typeface="Arial" panose="020B0604020202020204" pitchFamily="34" charset="0"/>
                        </a:rPr>
                        <a:t>F5</a:t>
                      </a:r>
                      <a:r>
                        <a:rPr lang="en-US" sz="2400" baseline="0" dirty="0">
                          <a:solidFill>
                            <a:srgbClr val="D9D9D9"/>
                          </a:solidFill>
                          <a:latin typeface="Arial" panose="020B0604020202020204" pitchFamily="34" charset="0"/>
                          <a:cs typeface="Arial" panose="020B0604020202020204" pitchFamily="34" charset="0"/>
                        </a:rPr>
                        <a:t> </a:t>
                      </a:r>
                      <a:endParaRPr lang="en-US" dirty="0"/>
                    </a:p>
                  </a:txBody>
                  <a:tcPr marL="182880" marT="137160" anchor="ctr">
                    <a:solidFill>
                      <a:schemeClr val="tx1">
                        <a:lumMod val="95000"/>
                        <a:lumOff val="5000"/>
                      </a:schemeClr>
                    </a:solidFill>
                  </a:tcPr>
                </a:tc>
                <a:extLst>
                  <a:ext uri="{0D108BD9-81ED-4DB2-BD59-A6C34878D82A}">
                    <a16:rowId xmlns:a16="http://schemas.microsoft.com/office/drawing/2014/main" val="10006"/>
                  </a:ext>
                </a:extLst>
              </a:tr>
              <a:tr h="5674009">
                <a:tc gridSpan="3">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2800" b="1" noProof="0" dirty="0">
                          <a:solidFill>
                            <a:srgbClr val="FFC000"/>
                          </a:solidFill>
                          <a:latin typeface="Arial"/>
                          <a:cs typeface="Arial"/>
                        </a:rPr>
                        <a:t>How to print your poster</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noProof="0" dirty="0">
                          <a:solidFill>
                            <a:srgbClr val="D9D9D9"/>
                          </a:solidFill>
                          <a:latin typeface="Arial"/>
                          <a:cs typeface="Arial"/>
                        </a:rPr>
                        <a:t>When you are ready to have your poster printed go online to </a:t>
                      </a:r>
                      <a:r>
                        <a:rPr lang="en-US" sz="2400" noProof="0" dirty="0" err="1">
                          <a:solidFill>
                            <a:srgbClr val="FFC000"/>
                          </a:solidFill>
                          <a:latin typeface="Arial"/>
                          <a:cs typeface="Arial"/>
                        </a:rPr>
                        <a:t>PosterPresentations.com</a:t>
                      </a:r>
                      <a:r>
                        <a:rPr lang="en-US" sz="2400" noProof="0" dirty="0">
                          <a:solidFill>
                            <a:srgbClr val="D9D9D9"/>
                          </a:solidFill>
                          <a:latin typeface="Arial"/>
                          <a:cs typeface="Arial"/>
                        </a:rPr>
                        <a:t> and click on the "</a:t>
                      </a:r>
                      <a:r>
                        <a:rPr lang="en-US" sz="2400" noProof="0" dirty="0">
                          <a:solidFill>
                            <a:srgbClr val="FFC000"/>
                          </a:solidFill>
                          <a:latin typeface="Arial"/>
                          <a:cs typeface="Arial"/>
                        </a:rPr>
                        <a:t>Order Your Poster</a:t>
                      </a:r>
                      <a:r>
                        <a:rPr lang="en-US" sz="2400" noProof="0" dirty="0">
                          <a:solidFill>
                            <a:srgbClr val="D9D9D9"/>
                          </a:solidFill>
                          <a:latin typeface="Arial"/>
                          <a:cs typeface="Arial"/>
                        </a:rPr>
                        <a:t>" button. You can have your poster printed on professional papers, fabric for easy traveling and a variety of other materials. </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noProof="0" dirty="0">
                          <a:solidFill>
                            <a:srgbClr val="D9D9D9"/>
                          </a:solidFill>
                          <a:latin typeface="Arial"/>
                          <a:cs typeface="Arial"/>
                        </a:rPr>
                        <a:t>If you submit a PowerPoint document, you will be receiving a PDF proof for your approval prior to printing. If your order is placed and paid for before noon (Pacific time) Monday-Friday, your order will ship out that same day. FedEx Next day, Second day, Third day, and Free Ground services are offered. </a:t>
                      </a:r>
                    </a:p>
                    <a:p>
                      <a:pPr marL="0" marR="0" lvl="0" indent="0" algn="l" defTabSz="114300" rtl="0" eaLnBrk="1" fontAlgn="auto" latinLnBrk="0" hangingPunct="1">
                        <a:lnSpc>
                          <a:spcPct val="100000"/>
                        </a:lnSpc>
                        <a:spcBef>
                          <a:spcPts val="0"/>
                        </a:spcBef>
                        <a:spcAft>
                          <a:spcPts val="0"/>
                        </a:spcAft>
                        <a:buClrTx/>
                        <a:buSzTx/>
                        <a:buFontTx/>
                        <a:buNone/>
                        <a:tabLst/>
                        <a:defRPr/>
                      </a:pPr>
                      <a:br>
                        <a:rPr lang="en-US" sz="2400" noProof="0" dirty="0">
                          <a:solidFill>
                            <a:srgbClr val="D9D9D9"/>
                          </a:solidFill>
                          <a:latin typeface="Arial"/>
                          <a:cs typeface="Arial"/>
                        </a:rPr>
                      </a:br>
                      <a:r>
                        <a:rPr lang="en-US" sz="2400" noProof="0" dirty="0">
                          <a:solidFill>
                            <a:srgbClr val="D9D9D9"/>
                          </a:solidFill>
                          <a:latin typeface="Arial"/>
                          <a:cs typeface="Arial"/>
                        </a:rPr>
                        <a:t>Go to </a:t>
                      </a:r>
                      <a:r>
                        <a:rPr lang="en-US" sz="2400" noProof="0" dirty="0" err="1">
                          <a:solidFill>
                            <a:srgbClr val="FFC000"/>
                          </a:solidFill>
                          <a:latin typeface="Arial"/>
                          <a:cs typeface="Arial"/>
                        </a:rPr>
                        <a:t>PosterPresentations.com</a:t>
                      </a:r>
                      <a:r>
                        <a:rPr lang="en-US" sz="2400" noProof="0" dirty="0">
                          <a:solidFill>
                            <a:srgbClr val="D9D9D9"/>
                          </a:solidFill>
                          <a:latin typeface="Arial"/>
                          <a:cs typeface="Arial"/>
                        </a:rPr>
                        <a:t> for more information.</a:t>
                      </a:r>
                    </a:p>
                  </a:txBody>
                  <a:tcPr marL="182880" marT="137160">
                    <a:solidFill>
                      <a:srgbClr val="01010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7"/>
                  </a:ext>
                </a:extLst>
              </a:tr>
              <a:tr h="1354778">
                <a:tc gridSpan="3">
                  <a:txBody>
                    <a:bodyPr/>
                    <a:lstStyle/>
                    <a:p>
                      <a:endParaRPr lang="en-US" sz="2400" dirty="0">
                        <a:solidFill>
                          <a:srgbClr val="1F3A4E"/>
                        </a:solidFill>
                      </a:endParaRPr>
                    </a:p>
                  </a:txBody>
                  <a:tcPr marL="182880" marT="137160">
                    <a:blipFill dpi="0" rotWithShape="1">
                      <a:blip r:embed="rId11">
                        <a:extLst>
                          <a:ext uri="{28A0092B-C50C-407E-A947-70E740481C1C}">
                            <a14:useLocalDpi xmlns:a14="http://schemas.microsoft.com/office/drawing/2010/main" val="0"/>
                          </a:ext>
                        </a:extLst>
                      </a:blip>
                      <a:srcRect/>
                      <a:stretch>
                        <a:fillRect/>
                      </a:stretch>
                    </a:blip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8"/>
                  </a:ext>
                </a:extLst>
              </a:tr>
              <a:tr h="3212204">
                <a:tc>
                  <a:txBody>
                    <a:bodyPr/>
                    <a:lstStyle/>
                    <a:p>
                      <a:pPr>
                        <a:lnSpc>
                          <a:spcPts val="2600"/>
                        </a:lnSpc>
                      </a:pPr>
                      <a:r>
                        <a:rPr lang="en-US" sz="2000" dirty="0">
                          <a:solidFill>
                            <a:schemeClr val="bg1">
                              <a:lumMod val="85000"/>
                            </a:schemeClr>
                          </a:solidFill>
                          <a:latin typeface="Arial"/>
                          <a:cs typeface="Arial"/>
                        </a:rPr>
                        <a:t>© 2019</a:t>
                      </a:r>
                      <a:r>
                        <a:rPr lang="en-US" sz="2000" baseline="0" dirty="0">
                          <a:solidFill>
                            <a:schemeClr val="bg1">
                              <a:lumMod val="85000"/>
                            </a:schemeClr>
                          </a:solidFill>
                          <a:latin typeface="Arial"/>
                          <a:cs typeface="Arial"/>
                        </a:rPr>
                        <a:t> </a:t>
                      </a:r>
                      <a:r>
                        <a:rPr lang="en-US" sz="2000" dirty="0" err="1">
                          <a:solidFill>
                            <a:schemeClr val="bg1">
                              <a:lumMod val="85000"/>
                            </a:schemeClr>
                          </a:solidFill>
                          <a:latin typeface="Arial"/>
                          <a:cs typeface="Arial"/>
                        </a:rPr>
                        <a:t>PosterPresentations.com</a:t>
                      </a:r>
                      <a:br>
                        <a:rPr lang="en-US" sz="2000" dirty="0">
                          <a:solidFill>
                            <a:schemeClr val="bg1">
                              <a:lumMod val="85000"/>
                            </a:schemeClr>
                          </a:solidFill>
                          <a:latin typeface="Arial"/>
                          <a:cs typeface="Arial"/>
                        </a:rPr>
                      </a:br>
                      <a:r>
                        <a:rPr lang="en-US" sz="2000" dirty="0">
                          <a:solidFill>
                            <a:schemeClr val="bg1">
                              <a:lumMod val="85000"/>
                            </a:schemeClr>
                          </a:solidFill>
                          <a:latin typeface="Arial"/>
                          <a:cs typeface="Arial"/>
                        </a:rPr>
                        <a:t>2117 Fourth Street ,</a:t>
                      </a:r>
                      <a:r>
                        <a:rPr lang="en-US" sz="2000" baseline="0" dirty="0">
                          <a:solidFill>
                            <a:schemeClr val="bg1">
                              <a:lumMod val="85000"/>
                            </a:schemeClr>
                          </a:solidFill>
                          <a:latin typeface="Arial"/>
                          <a:cs typeface="Arial"/>
                        </a:rPr>
                        <a:t> STE C        </a:t>
                      </a:r>
                    </a:p>
                    <a:p>
                      <a:pPr>
                        <a:lnSpc>
                          <a:spcPts val="2600"/>
                        </a:lnSpc>
                      </a:pPr>
                      <a:r>
                        <a:rPr lang="en-US" sz="2000" baseline="0" dirty="0">
                          <a:solidFill>
                            <a:schemeClr val="bg1">
                              <a:lumMod val="85000"/>
                            </a:schemeClr>
                          </a:solidFill>
                          <a:latin typeface="Arial"/>
                          <a:cs typeface="Arial"/>
                        </a:rPr>
                        <a:t>Berkeley CA 94710 USA</a:t>
                      </a:r>
                      <a:endParaRPr lang="en-US" sz="2000" dirty="0">
                        <a:solidFill>
                          <a:schemeClr val="bg1">
                            <a:lumMod val="85000"/>
                          </a:schemeClr>
                        </a:solidFill>
                        <a:latin typeface="Arial"/>
                        <a:cs typeface="Arial"/>
                      </a:endParaRPr>
                    </a:p>
                  </a:txBody>
                  <a:tcPr marL="182880" marT="137160">
                    <a:solidFill>
                      <a:srgbClr val="010101"/>
                    </a:solidFill>
                  </a:tcPr>
                </a:tc>
                <a:tc gridSpan="2">
                  <a:txBody>
                    <a:bodyPr/>
                    <a:lstStyle/>
                    <a:p>
                      <a:pPr marL="0" marR="0" indent="0" algn="l" defTabSz="4388900" rtl="0" eaLnBrk="1" fontAlgn="auto" latinLnBrk="0" hangingPunct="1">
                        <a:lnSpc>
                          <a:spcPct val="100000"/>
                        </a:lnSpc>
                        <a:spcBef>
                          <a:spcPts val="0"/>
                        </a:spcBef>
                        <a:spcAft>
                          <a:spcPts val="0"/>
                        </a:spcAft>
                        <a:buClrTx/>
                        <a:buSzTx/>
                        <a:buFontTx/>
                        <a:buNone/>
                        <a:tabLst/>
                        <a:defRPr/>
                      </a:pPr>
                      <a:r>
                        <a:rPr lang="en-US" sz="2400" b="1" dirty="0">
                          <a:solidFill>
                            <a:srgbClr val="D0D0D0"/>
                          </a:solidFill>
                          <a:latin typeface="Arial"/>
                          <a:cs typeface="Arial"/>
                        </a:rPr>
                        <a:t>For complete tutorials</a:t>
                      </a:r>
                      <a:r>
                        <a:rPr lang="en-US" sz="2400" b="1" baseline="0" dirty="0">
                          <a:solidFill>
                            <a:srgbClr val="D0D0D0"/>
                          </a:solidFill>
                          <a:latin typeface="Arial"/>
                          <a:cs typeface="Arial"/>
                        </a:rPr>
                        <a:t> visit:</a:t>
                      </a:r>
                    </a:p>
                    <a:p>
                      <a:pPr marL="0" marR="0" indent="0" algn="l" defTabSz="4388900" rtl="0" eaLnBrk="1" fontAlgn="auto" latinLnBrk="0" hangingPunct="1">
                        <a:lnSpc>
                          <a:spcPct val="100000"/>
                        </a:lnSpc>
                        <a:spcBef>
                          <a:spcPts val="0"/>
                        </a:spcBef>
                        <a:spcAft>
                          <a:spcPts val="0"/>
                        </a:spcAft>
                        <a:buClrTx/>
                        <a:buSzTx/>
                        <a:buFontTx/>
                        <a:buNone/>
                        <a:tabLst/>
                        <a:defRPr/>
                      </a:pPr>
                      <a:r>
                        <a:rPr lang="en-US" sz="1800" b="1" dirty="0">
                          <a:solidFill>
                            <a:srgbClr val="FFC000"/>
                          </a:solidFill>
                          <a:latin typeface="Arial"/>
                          <a:cs typeface="Arial"/>
                        </a:rPr>
                        <a:t>https://</a:t>
                      </a:r>
                      <a:r>
                        <a:rPr lang="en-US" sz="1800" b="1" dirty="0" err="1">
                          <a:solidFill>
                            <a:srgbClr val="FFC000"/>
                          </a:solidFill>
                          <a:latin typeface="Arial"/>
                          <a:cs typeface="Arial"/>
                        </a:rPr>
                        <a:t>www.posterpresentations.com</a:t>
                      </a:r>
                      <a:r>
                        <a:rPr lang="en-US" sz="1800" b="1" dirty="0">
                          <a:solidFill>
                            <a:srgbClr val="FFC000"/>
                          </a:solidFill>
                          <a:latin typeface="Arial"/>
                          <a:cs typeface="Arial"/>
                        </a:rPr>
                        <a:t>/</a:t>
                      </a:r>
                      <a:r>
                        <a:rPr lang="en-US" sz="1800" b="1" dirty="0" err="1">
                          <a:solidFill>
                            <a:srgbClr val="FFC000"/>
                          </a:solidFill>
                          <a:latin typeface="Arial"/>
                          <a:cs typeface="Arial"/>
                        </a:rPr>
                        <a:t>helpdesk.html</a:t>
                      </a:r>
                      <a:endParaRPr lang="en-US" sz="1800" dirty="0">
                        <a:solidFill>
                          <a:schemeClr val="bg1">
                            <a:lumMod val="85000"/>
                          </a:schemeClr>
                        </a:solidFill>
                        <a:latin typeface="Arial"/>
                        <a:cs typeface="Arial"/>
                      </a:endParaRPr>
                    </a:p>
                  </a:txBody>
                  <a:tcPr marL="182880" marT="137160">
                    <a:solidFill>
                      <a:srgbClr val="010101"/>
                    </a:solidFill>
                  </a:tcPr>
                </a:tc>
                <a:tc hMerge="1">
                  <a:txBody>
                    <a:bodyPr/>
                    <a:lstStyle/>
                    <a:p>
                      <a:endParaRPr lang="en-US"/>
                    </a:p>
                  </a:txBody>
                  <a:tcPr/>
                </a:tc>
                <a:extLst>
                  <a:ext uri="{0D108BD9-81ED-4DB2-BD59-A6C34878D82A}">
                    <a16:rowId xmlns:a16="http://schemas.microsoft.com/office/drawing/2014/main" val="10009"/>
                  </a:ext>
                </a:extLst>
              </a:tr>
            </a:tbl>
          </a:graphicData>
        </a:graphic>
      </p:graphicFrame>
    </p:spTree>
  </p:cSld>
  <p:clrMap bg1="lt1" tx1="dk1" bg2="lt2" tx2="dk2" accent1="accent1" accent2="accent2" accent3="accent3" accent4="accent4" accent5="accent5" accent6="accent6" hlink="hlink" folHlink="folHlink"/>
  <p:sldLayoutIdLst>
    <p:sldLayoutId id="2147483652" r:id="rId1"/>
  </p:sldLayoutIdLst>
  <p:txStyles>
    <p:titleStyle>
      <a:lvl1pPr algn="ctr" defTabSz="4388900" rtl="0" eaLnBrk="1" latinLnBrk="0" hangingPunct="1">
        <a:spcBef>
          <a:spcPct val="0"/>
        </a:spcBef>
        <a:buNone/>
        <a:defRPr sz="8800" kern="1200">
          <a:solidFill>
            <a:schemeClr val="bg1"/>
          </a:solidFill>
          <a:latin typeface="Trebuchet MS" pitchFamily="34" charset="0"/>
          <a:ea typeface="+mj-ea"/>
          <a:cs typeface="+mj-cs"/>
        </a:defRPr>
      </a:lvl1pPr>
    </p:titleStyle>
    <p:bodyStyle>
      <a:lvl1pPr marL="1645838" indent="-1645838" algn="l" defTabSz="4388900" rtl="0" eaLnBrk="1" latinLnBrk="0" hangingPunct="1">
        <a:spcBef>
          <a:spcPct val="20000"/>
        </a:spcBef>
        <a:buFont typeface="Arial" pitchFamily="34" charset="0"/>
        <a:buChar char="•"/>
        <a:defRPr sz="15400" kern="1200">
          <a:solidFill>
            <a:schemeClr val="tx1"/>
          </a:solidFill>
          <a:latin typeface="+mn-lt"/>
          <a:ea typeface="+mn-ea"/>
          <a:cs typeface="+mn-cs"/>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p:bodyStyle>
    <p:otherStyle>
      <a:defPPr>
        <a:defRPr lang="en-US"/>
      </a:defPPr>
      <a:lvl1pPr marL="0" algn="l" defTabSz="4388900" rtl="0" eaLnBrk="1" latinLnBrk="0" hangingPunct="1">
        <a:defRPr sz="8600" kern="1200">
          <a:solidFill>
            <a:schemeClr val="tx1"/>
          </a:solidFill>
          <a:latin typeface="+mn-lt"/>
          <a:ea typeface="+mn-ea"/>
          <a:cs typeface="+mn-cs"/>
        </a:defRPr>
      </a:lvl1pPr>
      <a:lvl2pPr marL="2194451" algn="l" defTabSz="4388900" rtl="0" eaLnBrk="1" latinLnBrk="0" hangingPunct="1">
        <a:defRPr sz="8600" kern="1200">
          <a:solidFill>
            <a:schemeClr val="tx1"/>
          </a:solidFill>
          <a:latin typeface="+mn-lt"/>
          <a:ea typeface="+mn-ea"/>
          <a:cs typeface="+mn-cs"/>
        </a:defRPr>
      </a:lvl2pPr>
      <a:lvl3pPr marL="4388900" algn="l" defTabSz="4388900" rtl="0" eaLnBrk="1" latinLnBrk="0" hangingPunct="1">
        <a:defRPr sz="8600" kern="1200">
          <a:solidFill>
            <a:schemeClr val="tx1"/>
          </a:solidFill>
          <a:latin typeface="+mn-lt"/>
          <a:ea typeface="+mn-ea"/>
          <a:cs typeface="+mn-cs"/>
        </a:defRPr>
      </a:lvl3pPr>
      <a:lvl4pPr marL="6583351" algn="l" defTabSz="4388900" rtl="0" eaLnBrk="1" latinLnBrk="0" hangingPunct="1">
        <a:defRPr sz="8600" kern="1200">
          <a:solidFill>
            <a:schemeClr val="tx1"/>
          </a:solidFill>
          <a:latin typeface="+mn-lt"/>
          <a:ea typeface="+mn-ea"/>
          <a:cs typeface="+mn-cs"/>
        </a:defRPr>
      </a:lvl4pPr>
      <a:lvl5pPr marL="8777801" algn="l" defTabSz="4388900" rtl="0" eaLnBrk="1" latinLnBrk="0" hangingPunct="1">
        <a:defRPr sz="8600" kern="1200">
          <a:solidFill>
            <a:schemeClr val="tx1"/>
          </a:solidFill>
          <a:latin typeface="+mn-lt"/>
          <a:ea typeface="+mn-ea"/>
          <a:cs typeface="+mn-cs"/>
        </a:defRPr>
      </a:lvl5pPr>
      <a:lvl6pPr marL="10972252" algn="l" defTabSz="4388900" rtl="0" eaLnBrk="1" latinLnBrk="0" hangingPunct="1">
        <a:defRPr sz="8600" kern="1200">
          <a:solidFill>
            <a:schemeClr val="tx1"/>
          </a:solidFill>
          <a:latin typeface="+mn-lt"/>
          <a:ea typeface="+mn-ea"/>
          <a:cs typeface="+mn-cs"/>
        </a:defRPr>
      </a:lvl6pPr>
      <a:lvl7pPr marL="13166703" algn="l" defTabSz="4388900" rtl="0" eaLnBrk="1" latinLnBrk="0" hangingPunct="1">
        <a:defRPr sz="8600" kern="1200">
          <a:solidFill>
            <a:schemeClr val="tx1"/>
          </a:solidFill>
          <a:latin typeface="+mn-lt"/>
          <a:ea typeface="+mn-ea"/>
          <a:cs typeface="+mn-cs"/>
        </a:defRPr>
      </a:lvl7pPr>
      <a:lvl8pPr marL="15361152" algn="l" defTabSz="4388900" rtl="0" eaLnBrk="1" latinLnBrk="0" hangingPunct="1">
        <a:defRPr sz="8600" kern="1200">
          <a:solidFill>
            <a:schemeClr val="tx1"/>
          </a:solidFill>
          <a:latin typeface="+mn-lt"/>
          <a:ea typeface="+mn-ea"/>
          <a:cs typeface="+mn-cs"/>
        </a:defRPr>
      </a:lvl8pPr>
      <a:lvl9pPr marL="17555603" algn="l" defTabSz="4388900" rtl="0" eaLnBrk="1" latinLnBrk="0" hangingPunct="1">
        <a:defRPr sz="86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 name="Text Box 14"/>
          <p:cNvSpPr txBox="1">
            <a:spLocks noChangeArrowheads="1"/>
          </p:cNvSpPr>
          <p:nvPr/>
        </p:nvSpPr>
        <p:spPr bwMode="auto">
          <a:xfrm>
            <a:off x="1567305" y="32390910"/>
            <a:ext cx="2514600" cy="341436"/>
          </a:xfrm>
          <a:prstGeom prst="rect">
            <a:avLst/>
          </a:prstGeom>
          <a:noFill/>
          <a:ln w="9525">
            <a:noFill/>
            <a:miter lim="800000"/>
            <a:headEnd/>
            <a:tailEnd/>
          </a:ln>
          <a:effectLst/>
        </p:spPr>
        <p:txBody>
          <a:bodyPr lIns="91263" tIns="45623" rIns="91263" bIns="45623">
            <a:spAutoFit/>
          </a:bodyPr>
          <a:lstStyle/>
          <a:p>
            <a:pPr eaLnBrk="0" hangingPunct="0">
              <a:lnSpc>
                <a:spcPct val="65000"/>
              </a:lnSpc>
              <a:spcBef>
                <a:spcPct val="50000"/>
              </a:spcBef>
              <a:defRPr/>
            </a:pPr>
            <a:r>
              <a:rPr lang="en-US" sz="500" b="1" dirty="0">
                <a:solidFill>
                  <a:schemeClr val="bg1">
                    <a:lumMod val="75000"/>
                  </a:schemeClr>
                </a:solidFill>
                <a:latin typeface="Arial" charset="0"/>
              </a:rPr>
              <a:t>RESEARCH POSTER PRESENTATION DESIGN © 2019</a:t>
            </a:r>
          </a:p>
          <a:p>
            <a:pPr eaLnBrk="0" hangingPunct="0">
              <a:lnSpc>
                <a:spcPct val="65000"/>
              </a:lnSpc>
              <a:spcBef>
                <a:spcPct val="50000"/>
              </a:spcBef>
              <a:defRPr/>
            </a:pPr>
            <a:r>
              <a:rPr lang="en-US" sz="1100" b="1" dirty="0">
                <a:solidFill>
                  <a:schemeClr val="bg1">
                    <a:lumMod val="75000"/>
                  </a:schemeClr>
                </a:solidFill>
                <a:latin typeface="Arial" charset="0"/>
              </a:rPr>
              <a:t>www.PosterPresentations.com</a:t>
            </a:r>
          </a:p>
        </p:txBody>
      </p:sp>
    </p:spTree>
    <p:extLst>
      <p:ext uri="{BB962C8B-B14F-4D97-AF65-F5344CB8AC3E}">
        <p14:creationId xmlns:p14="http://schemas.microsoft.com/office/powerpoint/2010/main" val="717728416"/>
      </p:ext>
    </p:extLst>
  </p:cSld>
  <p:clrMap bg1="lt1" tx1="dk1" bg2="lt2" tx2="dk2" accent1="accent1" accent2="accent2" accent3="accent3" accent4="accent4" accent5="accent5" accent6="accent6" hlink="hlink" folHlink="folHlink"/>
  <p:sldLayoutIdLst>
    <p:sldLayoutId id="2147483654" r:id="rId1"/>
  </p:sldLayoutIdLst>
  <p:txStyles>
    <p:titleStyle>
      <a:lvl1pPr algn="ctr" defTabSz="4388900" rtl="0" eaLnBrk="1" latinLnBrk="0" hangingPunct="1">
        <a:spcBef>
          <a:spcPct val="0"/>
        </a:spcBef>
        <a:buNone/>
        <a:defRPr sz="8800" kern="1200">
          <a:solidFill>
            <a:schemeClr val="bg1"/>
          </a:solidFill>
          <a:latin typeface="Trebuchet MS" pitchFamily="34" charset="0"/>
          <a:ea typeface="+mj-ea"/>
          <a:cs typeface="+mj-cs"/>
        </a:defRPr>
      </a:lvl1pPr>
    </p:titleStyle>
    <p:bodyStyle>
      <a:lvl1pPr marL="1645838" indent="-1645838" algn="l" defTabSz="4388900" rtl="0" eaLnBrk="1" latinLnBrk="0" hangingPunct="1">
        <a:spcBef>
          <a:spcPct val="20000"/>
        </a:spcBef>
        <a:buFont typeface="Arial" pitchFamily="34" charset="0"/>
        <a:buChar char="•"/>
        <a:defRPr sz="15400" kern="1200">
          <a:solidFill>
            <a:schemeClr val="tx1"/>
          </a:solidFill>
          <a:latin typeface="+mn-lt"/>
          <a:ea typeface="+mn-ea"/>
          <a:cs typeface="+mn-cs"/>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p:bodyStyle>
    <p:otherStyle>
      <a:defPPr>
        <a:defRPr lang="en-US"/>
      </a:defPPr>
      <a:lvl1pPr marL="0" algn="l" defTabSz="4388900" rtl="0" eaLnBrk="1" latinLnBrk="0" hangingPunct="1">
        <a:defRPr sz="8600" kern="1200">
          <a:solidFill>
            <a:schemeClr val="tx1"/>
          </a:solidFill>
          <a:latin typeface="+mn-lt"/>
          <a:ea typeface="+mn-ea"/>
          <a:cs typeface="+mn-cs"/>
        </a:defRPr>
      </a:lvl1pPr>
      <a:lvl2pPr marL="2194451" algn="l" defTabSz="4388900" rtl="0" eaLnBrk="1" latinLnBrk="0" hangingPunct="1">
        <a:defRPr sz="8600" kern="1200">
          <a:solidFill>
            <a:schemeClr val="tx1"/>
          </a:solidFill>
          <a:latin typeface="+mn-lt"/>
          <a:ea typeface="+mn-ea"/>
          <a:cs typeface="+mn-cs"/>
        </a:defRPr>
      </a:lvl2pPr>
      <a:lvl3pPr marL="4388900" algn="l" defTabSz="4388900" rtl="0" eaLnBrk="1" latinLnBrk="0" hangingPunct="1">
        <a:defRPr sz="8600" kern="1200">
          <a:solidFill>
            <a:schemeClr val="tx1"/>
          </a:solidFill>
          <a:latin typeface="+mn-lt"/>
          <a:ea typeface="+mn-ea"/>
          <a:cs typeface="+mn-cs"/>
        </a:defRPr>
      </a:lvl3pPr>
      <a:lvl4pPr marL="6583351" algn="l" defTabSz="4388900" rtl="0" eaLnBrk="1" latinLnBrk="0" hangingPunct="1">
        <a:defRPr sz="8600" kern="1200">
          <a:solidFill>
            <a:schemeClr val="tx1"/>
          </a:solidFill>
          <a:latin typeface="+mn-lt"/>
          <a:ea typeface="+mn-ea"/>
          <a:cs typeface="+mn-cs"/>
        </a:defRPr>
      </a:lvl4pPr>
      <a:lvl5pPr marL="8777801" algn="l" defTabSz="4388900" rtl="0" eaLnBrk="1" latinLnBrk="0" hangingPunct="1">
        <a:defRPr sz="8600" kern="1200">
          <a:solidFill>
            <a:schemeClr val="tx1"/>
          </a:solidFill>
          <a:latin typeface="+mn-lt"/>
          <a:ea typeface="+mn-ea"/>
          <a:cs typeface="+mn-cs"/>
        </a:defRPr>
      </a:lvl5pPr>
      <a:lvl6pPr marL="10972252" algn="l" defTabSz="4388900" rtl="0" eaLnBrk="1" latinLnBrk="0" hangingPunct="1">
        <a:defRPr sz="8600" kern="1200">
          <a:solidFill>
            <a:schemeClr val="tx1"/>
          </a:solidFill>
          <a:latin typeface="+mn-lt"/>
          <a:ea typeface="+mn-ea"/>
          <a:cs typeface="+mn-cs"/>
        </a:defRPr>
      </a:lvl6pPr>
      <a:lvl7pPr marL="13166703" algn="l" defTabSz="4388900" rtl="0" eaLnBrk="1" latinLnBrk="0" hangingPunct="1">
        <a:defRPr sz="8600" kern="1200">
          <a:solidFill>
            <a:schemeClr val="tx1"/>
          </a:solidFill>
          <a:latin typeface="+mn-lt"/>
          <a:ea typeface="+mn-ea"/>
          <a:cs typeface="+mn-cs"/>
        </a:defRPr>
      </a:lvl7pPr>
      <a:lvl8pPr marL="15361152" algn="l" defTabSz="4388900" rtl="0" eaLnBrk="1" latinLnBrk="0" hangingPunct="1">
        <a:defRPr sz="8600" kern="1200">
          <a:solidFill>
            <a:schemeClr val="tx1"/>
          </a:solidFill>
          <a:latin typeface="+mn-lt"/>
          <a:ea typeface="+mn-ea"/>
          <a:cs typeface="+mn-cs"/>
        </a:defRPr>
      </a:lvl8pPr>
      <a:lvl9pPr marL="17555603" algn="l" defTabSz="4388900" rtl="0" eaLnBrk="1" latinLnBrk="0" hangingPunct="1">
        <a:defRPr sz="8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jpeg"/><Relationship Id="rId3" Type="http://schemas.openxmlformats.org/officeDocument/2006/relationships/image" Target="../media/image9.jpg"/><Relationship Id="rId7" Type="http://schemas.openxmlformats.org/officeDocument/2006/relationships/image" Target="../media/image13.png"/><Relationship Id="rId12" Type="http://schemas.openxmlformats.org/officeDocument/2006/relationships/image" Target="../media/image18.jpeg"/><Relationship Id="rId2" Type="http://schemas.openxmlformats.org/officeDocument/2006/relationships/hyperlink" Target="mailto:aha85b@umsystem.edu" TargetMode="External"/><Relationship Id="rId16" Type="http://schemas.openxmlformats.org/officeDocument/2006/relationships/image" Target="../media/image22.jpeg"/><Relationship Id="rId1" Type="http://schemas.openxmlformats.org/officeDocument/2006/relationships/slideLayout" Target="../slideLayouts/slideLayout1.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11.png"/><Relationship Id="rId15" Type="http://schemas.openxmlformats.org/officeDocument/2006/relationships/image" Target="../media/image21.jpeg"/><Relationship Id="rId10" Type="http://schemas.openxmlformats.org/officeDocument/2006/relationships/image" Target="../media/image16.png"/><Relationship Id="rId4" Type="http://schemas.openxmlformats.org/officeDocument/2006/relationships/image" Target="../media/image10.jpeg"/><Relationship Id="rId9" Type="http://schemas.openxmlformats.org/officeDocument/2006/relationships/image" Target="../media/image15.PNG"/><Relationship Id="rId14" Type="http://schemas.openxmlformats.org/officeDocument/2006/relationships/image" Target="../media/image20.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BC33A90A-D9BC-67A9-BE38-EE7D1664AD9A}"/>
              </a:ext>
            </a:extLst>
          </p:cNvPr>
          <p:cNvSpPr/>
          <p:nvPr/>
        </p:nvSpPr>
        <p:spPr>
          <a:xfrm>
            <a:off x="238913" y="355600"/>
            <a:ext cx="43413373" cy="4108125"/>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Text Placeholder 86">
            <a:extLst>
              <a:ext uri="{FF2B5EF4-FFF2-40B4-BE49-F238E27FC236}">
                <a16:creationId xmlns:a16="http://schemas.microsoft.com/office/drawing/2014/main" id="{B51B601C-AA87-C448-96E5-5B6D1C8B4249}"/>
              </a:ext>
            </a:extLst>
          </p:cNvPr>
          <p:cNvSpPr>
            <a:spLocks noGrp="1"/>
          </p:cNvSpPr>
          <p:nvPr>
            <p:ph type="body" sz="quarter" idx="10"/>
          </p:nvPr>
        </p:nvSpPr>
        <p:spPr>
          <a:xfrm>
            <a:off x="509133" y="5468449"/>
            <a:ext cx="10056813" cy="6740285"/>
          </a:xfrm>
        </p:spPr>
        <p:txBody>
          <a:bodyPr/>
          <a:lstStyle/>
          <a:p>
            <a:r>
              <a:rPr lang="en-US" sz="2400" dirty="0">
                <a:solidFill>
                  <a:schemeClr val="tx1"/>
                </a:solidFill>
              </a:rPr>
              <a:t>The evolution of autonomous robot navigation is driven by advancements that merge real-world robotics with virtual environments represented through two-dimensional grids. This integration relies on developments in computational models, Behavior Cloning (BC), and sophisticated path-planning algorithms. Our research introduces a robust framework that builds and utilizes a 2D grid representation of indoor spaces, applying the D-Star algorithm for initial path planning. Subsequently, Behavior Cloning techniques are employed, training the robot to interpret local sub grid scenarios and make informed navigation decisions such as moving straight, left, or right.</a:t>
            </a:r>
          </a:p>
          <a:p>
            <a:endParaRPr lang="en-US" sz="2400" dirty="0">
              <a:solidFill>
                <a:schemeClr val="tx1"/>
              </a:solidFill>
            </a:endParaRPr>
          </a:p>
          <a:p>
            <a:pPr marL="342900" indent="-342900">
              <a:buFont typeface="Arial" panose="020B0604020202020204" pitchFamily="34" charset="0"/>
              <a:buChar char="•"/>
            </a:pPr>
            <a:r>
              <a:rPr lang="en-US" sz="2400" b="0" i="0" dirty="0">
                <a:solidFill>
                  <a:srgbClr val="000000"/>
                </a:solidFill>
                <a:effectLst/>
              </a:rPr>
              <a:t>Environment Exploration: To enable robots to autonomously explore.</a:t>
            </a:r>
          </a:p>
          <a:p>
            <a:pPr marL="342900" indent="-342900">
              <a:buFont typeface="Arial" panose="020B0604020202020204" pitchFamily="34" charset="0"/>
              <a:buChar char="•"/>
            </a:pPr>
            <a:r>
              <a:rPr lang="en-US" sz="2400" b="0" i="0" dirty="0">
                <a:solidFill>
                  <a:srgbClr val="000000"/>
                </a:solidFill>
                <a:effectLst/>
              </a:rPr>
              <a:t>Grid Generation: Translating environmental data into structured two-dimensional grid.</a:t>
            </a:r>
          </a:p>
          <a:p>
            <a:pPr marL="342900" indent="-342900">
              <a:buFont typeface="Arial" panose="020B0604020202020204" pitchFamily="34" charset="0"/>
              <a:buChar char="•"/>
            </a:pPr>
            <a:r>
              <a:rPr lang="en-US" sz="2400" b="0" i="0" dirty="0">
                <a:solidFill>
                  <a:srgbClr val="000000"/>
                </a:solidFill>
                <a:effectLst/>
              </a:rPr>
              <a:t>Behavior Cloning Training: Training robots, enabling them to interpret local sub grid conditions.</a:t>
            </a:r>
            <a:endParaRPr lang="en-US" sz="2400" dirty="0">
              <a:solidFill>
                <a:schemeClr val="tx1">
                  <a:lumMod val="65000"/>
                  <a:lumOff val="35000"/>
                </a:schemeClr>
              </a:solidFill>
            </a:endParaRPr>
          </a:p>
          <a:p>
            <a:endParaRPr lang="en-US" sz="2400" dirty="0">
              <a:solidFill>
                <a:schemeClr val="tx1"/>
              </a:solidFill>
            </a:endParaRPr>
          </a:p>
        </p:txBody>
      </p:sp>
      <p:sp>
        <p:nvSpPr>
          <p:cNvPr id="88" name="Text Placeholder 87">
            <a:extLst>
              <a:ext uri="{FF2B5EF4-FFF2-40B4-BE49-F238E27FC236}">
                <a16:creationId xmlns:a16="http://schemas.microsoft.com/office/drawing/2014/main" id="{ED6BA1F4-974B-AA4D-BF12-3F1211493C26}"/>
              </a:ext>
            </a:extLst>
          </p:cNvPr>
          <p:cNvSpPr>
            <a:spLocks noGrp="1"/>
          </p:cNvSpPr>
          <p:nvPr>
            <p:ph type="body" sz="quarter" idx="11"/>
          </p:nvPr>
        </p:nvSpPr>
        <p:spPr>
          <a:xfrm>
            <a:off x="527286" y="4638718"/>
            <a:ext cx="10048875" cy="754045"/>
          </a:xfrm>
          <a:solidFill>
            <a:schemeClr val="accent1">
              <a:lumMod val="50000"/>
            </a:schemeClr>
          </a:solidFill>
          <a:ln>
            <a:noFill/>
          </a:ln>
        </p:spPr>
        <p:txBody>
          <a:bodyPr/>
          <a:lstStyle/>
          <a:p>
            <a:r>
              <a:rPr lang="en-US" dirty="0">
                <a:solidFill>
                  <a:schemeClr val="bg1"/>
                </a:solidFill>
              </a:rPr>
              <a:t>INTRODUCTION &amp; OBJECTIVES</a:t>
            </a:r>
          </a:p>
        </p:txBody>
      </p:sp>
      <p:sp>
        <p:nvSpPr>
          <p:cNvPr id="90" name="Text Placeholder 89">
            <a:extLst>
              <a:ext uri="{FF2B5EF4-FFF2-40B4-BE49-F238E27FC236}">
                <a16:creationId xmlns:a16="http://schemas.microsoft.com/office/drawing/2014/main" id="{B20DAE73-7398-3541-9047-3EF06FA94C0B}"/>
              </a:ext>
            </a:extLst>
          </p:cNvPr>
          <p:cNvSpPr>
            <a:spLocks noGrp="1"/>
          </p:cNvSpPr>
          <p:nvPr>
            <p:ph type="body" sz="quarter" idx="21"/>
          </p:nvPr>
        </p:nvSpPr>
        <p:spPr>
          <a:xfrm>
            <a:off x="21872548" y="5414703"/>
            <a:ext cx="10048874" cy="4278072"/>
          </a:xfrm>
        </p:spPr>
        <p:txBody>
          <a:bodyPr/>
          <a:lstStyle/>
          <a:p>
            <a:pPr marL="342900" indent="-342900" algn="just">
              <a:buFont typeface="Arial" panose="020B0604020202020204" pitchFamily="34" charset="0"/>
              <a:buChar char="•"/>
            </a:pPr>
            <a:r>
              <a:rPr lang="en-US" sz="2000" dirty="0">
                <a:solidFill>
                  <a:schemeClr val="tx1"/>
                </a:solidFill>
              </a:rPr>
              <a:t>Environment Exploration: The robot autonomously explores indoor environments using LiDAR, IMU, and camera sensors. Object detection techniques are employed to identify and categorize objects within the environment, ensuring comprehensive situational awareness.</a:t>
            </a:r>
          </a:p>
          <a:p>
            <a:pPr marL="342900" indent="-342900" algn="just">
              <a:buFont typeface="Arial" panose="020B0604020202020204" pitchFamily="34" charset="0"/>
              <a:buChar char="•"/>
            </a:pPr>
            <a:r>
              <a:rPr lang="en-US" sz="2000" dirty="0">
                <a:solidFill>
                  <a:schemeClr val="tx1"/>
                </a:solidFill>
              </a:rPr>
              <a:t>Grid Generation: Our algorithm systematically constructs a structured two-dimensional grid from the sensor data collected during exploration. This grid precisely represents navigable paths, obstacles, and detected objects, and it is continuously updated with each movement of the robot to reflect real-time changes in the environment.</a:t>
            </a:r>
          </a:p>
          <a:p>
            <a:pPr marL="342900" indent="-342900" algn="just">
              <a:buFont typeface="Arial" panose="020B0604020202020204" pitchFamily="34" charset="0"/>
              <a:buChar char="•"/>
            </a:pPr>
            <a:r>
              <a:rPr lang="en-US" sz="2000" dirty="0">
                <a:solidFill>
                  <a:schemeClr val="tx1"/>
                </a:solidFill>
              </a:rPr>
              <a:t>Behavior Cloning Training: From the generated grid, we extract consistent local sub grids, which serve as input frames for Behavior Cloning (BC) training. This approach allows the robot to learn from structured data and accurately predict navigation commands such as moving straight, turning left, or turning right, based on local environmental conditions.</a:t>
            </a:r>
            <a:endParaRPr lang="en-US" sz="2000" b="1" dirty="0">
              <a:solidFill>
                <a:schemeClr val="tx1"/>
              </a:solidFill>
            </a:endParaRPr>
          </a:p>
        </p:txBody>
      </p:sp>
      <p:sp>
        <p:nvSpPr>
          <p:cNvPr id="91" name="Text Placeholder 90">
            <a:extLst>
              <a:ext uri="{FF2B5EF4-FFF2-40B4-BE49-F238E27FC236}">
                <a16:creationId xmlns:a16="http://schemas.microsoft.com/office/drawing/2014/main" id="{6A984DC8-C031-724D-9B33-B7D232AE5C5D}"/>
              </a:ext>
            </a:extLst>
          </p:cNvPr>
          <p:cNvSpPr>
            <a:spLocks noGrp="1"/>
          </p:cNvSpPr>
          <p:nvPr>
            <p:ph type="body" sz="quarter" idx="22"/>
          </p:nvPr>
        </p:nvSpPr>
        <p:spPr>
          <a:xfrm>
            <a:off x="21872547" y="4666631"/>
            <a:ext cx="10048875" cy="754045"/>
          </a:xfrm>
          <a:solidFill>
            <a:schemeClr val="accent1">
              <a:lumMod val="50000"/>
            </a:schemeClr>
          </a:solidFill>
        </p:spPr>
        <p:txBody>
          <a:bodyPr wrap="square" lIns="91436" tIns="91436" rIns="91436" bIns="91436" anchor="ctr" anchorCtr="0">
            <a:spAutoFit/>
          </a:bodyPr>
          <a:lstStyle/>
          <a:p>
            <a:r>
              <a:rPr lang="en-US" dirty="0">
                <a:solidFill>
                  <a:schemeClr val="bg1"/>
                </a:solidFill>
              </a:rPr>
              <a:t>METHOD</a:t>
            </a:r>
          </a:p>
        </p:txBody>
      </p:sp>
      <p:sp>
        <p:nvSpPr>
          <p:cNvPr id="93" name="Text Placeholder 92">
            <a:extLst>
              <a:ext uri="{FF2B5EF4-FFF2-40B4-BE49-F238E27FC236}">
                <a16:creationId xmlns:a16="http://schemas.microsoft.com/office/drawing/2014/main" id="{38D8D04E-BA04-3645-8D54-47AEE765C8B0}"/>
              </a:ext>
            </a:extLst>
          </p:cNvPr>
          <p:cNvSpPr>
            <a:spLocks noGrp="1"/>
          </p:cNvSpPr>
          <p:nvPr>
            <p:ph type="body" sz="quarter" idx="24"/>
          </p:nvPr>
        </p:nvSpPr>
        <p:spPr>
          <a:xfrm>
            <a:off x="11357234" y="9700299"/>
            <a:ext cx="31792447" cy="1002486"/>
          </a:xfrm>
          <a:solidFill>
            <a:schemeClr val="accent1">
              <a:lumMod val="50000"/>
            </a:schemeClr>
          </a:solidFill>
        </p:spPr>
        <p:txBody>
          <a:bodyPr/>
          <a:lstStyle/>
          <a:p>
            <a:r>
              <a:rPr lang="en-US" dirty="0">
                <a:solidFill>
                  <a:schemeClr val="bg1"/>
                </a:solidFill>
              </a:rPr>
              <a:t>RESULTS &amp; EVALUATION</a:t>
            </a:r>
          </a:p>
        </p:txBody>
      </p:sp>
      <p:sp>
        <p:nvSpPr>
          <p:cNvPr id="94" name="Text Placeholder 93">
            <a:extLst>
              <a:ext uri="{FF2B5EF4-FFF2-40B4-BE49-F238E27FC236}">
                <a16:creationId xmlns:a16="http://schemas.microsoft.com/office/drawing/2014/main" id="{2F97B74B-534C-0842-BE55-AF8FB3442020}"/>
              </a:ext>
            </a:extLst>
          </p:cNvPr>
          <p:cNvSpPr>
            <a:spLocks noGrp="1"/>
          </p:cNvSpPr>
          <p:nvPr>
            <p:ph type="body" sz="quarter" idx="25"/>
          </p:nvPr>
        </p:nvSpPr>
        <p:spPr>
          <a:xfrm>
            <a:off x="33014204" y="4660658"/>
            <a:ext cx="10047018" cy="754045"/>
          </a:xfrm>
          <a:solidFill>
            <a:schemeClr val="accent1">
              <a:lumMod val="50000"/>
            </a:schemeClr>
          </a:solidFill>
        </p:spPr>
        <p:txBody>
          <a:bodyPr/>
          <a:lstStyle/>
          <a:p>
            <a:r>
              <a:rPr lang="en-US" dirty="0">
                <a:solidFill>
                  <a:schemeClr val="bg1"/>
                </a:solidFill>
              </a:rPr>
              <a:t>CONCLUSIONS</a:t>
            </a:r>
          </a:p>
        </p:txBody>
      </p:sp>
      <p:sp>
        <p:nvSpPr>
          <p:cNvPr id="95" name="Text Placeholder 94">
            <a:extLst>
              <a:ext uri="{FF2B5EF4-FFF2-40B4-BE49-F238E27FC236}">
                <a16:creationId xmlns:a16="http://schemas.microsoft.com/office/drawing/2014/main" id="{C425D03E-96C1-804B-9990-78B2B8349537}"/>
              </a:ext>
            </a:extLst>
          </p:cNvPr>
          <p:cNvSpPr>
            <a:spLocks noGrp="1"/>
          </p:cNvSpPr>
          <p:nvPr>
            <p:ph type="body" sz="quarter" idx="26"/>
          </p:nvPr>
        </p:nvSpPr>
        <p:spPr>
          <a:xfrm>
            <a:off x="32895755" y="5622153"/>
            <a:ext cx="10047018" cy="3046966"/>
          </a:xfrm>
        </p:spPr>
        <p:txBody>
          <a:bodyPr/>
          <a:lstStyle/>
          <a:p>
            <a:pPr algn="just"/>
            <a:r>
              <a:rPr lang="en-US" sz="2400" dirty="0">
                <a:solidFill>
                  <a:schemeClr val="tx1"/>
                </a:solidFill>
              </a:rPr>
              <a:t>Our research introduces a significant advancement in autonomous robot navigation by developing a novel framework that combines environment exploration, dynamic 2D grid generation, and behavior cloning. By effectively integrating sensor-based mapping with behavior cloning training, our approach bridges simulation and real-world application, significantly enhancing robotic navigation accuracy, adaptability, and decision-making capabilities in complex indoor environments.</a:t>
            </a:r>
          </a:p>
        </p:txBody>
      </p:sp>
      <p:sp>
        <p:nvSpPr>
          <p:cNvPr id="98" name="Text Placeholder 97">
            <a:extLst>
              <a:ext uri="{FF2B5EF4-FFF2-40B4-BE49-F238E27FC236}">
                <a16:creationId xmlns:a16="http://schemas.microsoft.com/office/drawing/2014/main" id="{5FF1C2DE-3A2B-6E4D-A87A-F041F0046A3A}"/>
              </a:ext>
            </a:extLst>
          </p:cNvPr>
          <p:cNvSpPr>
            <a:spLocks noGrp="1"/>
          </p:cNvSpPr>
          <p:nvPr>
            <p:ph type="body" sz="quarter" idx="29"/>
          </p:nvPr>
        </p:nvSpPr>
        <p:spPr>
          <a:xfrm>
            <a:off x="33102663" y="27839842"/>
            <a:ext cx="10047018" cy="754045"/>
          </a:xfrm>
          <a:solidFill>
            <a:schemeClr val="accent1">
              <a:lumMod val="50000"/>
            </a:schemeClr>
          </a:solidFill>
        </p:spPr>
        <p:txBody>
          <a:bodyPr wrap="square" lIns="91436" tIns="91436" rIns="91436" bIns="91436" anchor="ctr" anchorCtr="0">
            <a:spAutoFit/>
          </a:bodyPr>
          <a:lstStyle/>
          <a:p>
            <a:r>
              <a:rPr lang="en-US" dirty="0">
                <a:solidFill>
                  <a:schemeClr val="bg1"/>
                </a:solidFill>
              </a:rPr>
              <a:t>CONTACT</a:t>
            </a:r>
          </a:p>
        </p:txBody>
      </p:sp>
      <p:sp>
        <p:nvSpPr>
          <p:cNvPr id="99" name="Text Placeholder 98">
            <a:extLst>
              <a:ext uri="{FF2B5EF4-FFF2-40B4-BE49-F238E27FC236}">
                <a16:creationId xmlns:a16="http://schemas.microsoft.com/office/drawing/2014/main" id="{D5A02CF7-A081-4343-8CE7-EA107BE5C7F0}"/>
              </a:ext>
            </a:extLst>
          </p:cNvPr>
          <p:cNvSpPr>
            <a:spLocks noGrp="1"/>
          </p:cNvSpPr>
          <p:nvPr>
            <p:ph type="body" sz="quarter" idx="30"/>
          </p:nvPr>
        </p:nvSpPr>
        <p:spPr>
          <a:xfrm>
            <a:off x="33102663" y="28766866"/>
            <a:ext cx="7484898" cy="754045"/>
          </a:xfrm>
        </p:spPr>
        <p:txBody>
          <a:bodyPr/>
          <a:lstStyle/>
          <a:p>
            <a:r>
              <a:rPr lang="en-US" dirty="0"/>
              <a:t>Email: </a:t>
            </a:r>
            <a:r>
              <a:rPr lang="en-US" dirty="0">
                <a:hlinkClick r:id="rId2"/>
              </a:rPr>
              <a:t>aha85b@umsystem.edu</a:t>
            </a:r>
            <a:br>
              <a:rPr lang="en-US" dirty="0"/>
            </a:br>
            <a:endParaRPr lang="en-US" dirty="0"/>
          </a:p>
        </p:txBody>
      </p:sp>
      <p:sp>
        <p:nvSpPr>
          <p:cNvPr id="100" name="Text Placeholder 99">
            <a:extLst>
              <a:ext uri="{FF2B5EF4-FFF2-40B4-BE49-F238E27FC236}">
                <a16:creationId xmlns:a16="http://schemas.microsoft.com/office/drawing/2014/main" id="{E1D63EAF-47F9-774B-9E42-7734CFFDC91E}"/>
              </a:ext>
            </a:extLst>
          </p:cNvPr>
          <p:cNvSpPr>
            <a:spLocks noGrp="1"/>
          </p:cNvSpPr>
          <p:nvPr>
            <p:ph type="body" sz="quarter" idx="96"/>
          </p:nvPr>
        </p:nvSpPr>
        <p:spPr>
          <a:xfrm>
            <a:off x="293320" y="18238991"/>
            <a:ext cx="10056813" cy="4339627"/>
          </a:xfrm>
        </p:spPr>
        <p:txBody>
          <a:bodyPr/>
          <a:lstStyle/>
          <a:p>
            <a:pPr algn="just"/>
            <a:r>
              <a:rPr lang="en-US" sz="2800" dirty="0">
                <a:solidFill>
                  <a:schemeClr val="tx1"/>
                </a:solidFill>
              </a:rPr>
              <a:t>We evaluate our approach using the AI2-THOR simulation environment, specifically leveraging the </a:t>
            </a:r>
            <a:r>
              <a:rPr lang="en-US" sz="2800" dirty="0" err="1">
                <a:solidFill>
                  <a:schemeClr val="tx1"/>
                </a:solidFill>
              </a:rPr>
              <a:t>iTHOR</a:t>
            </a:r>
            <a:r>
              <a:rPr lang="en-US" sz="2800" dirty="0">
                <a:solidFill>
                  <a:schemeClr val="tx1"/>
                </a:solidFill>
              </a:rPr>
              <a:t> and </a:t>
            </a:r>
            <a:r>
              <a:rPr lang="en-US" sz="2800" dirty="0" err="1">
                <a:solidFill>
                  <a:schemeClr val="tx1"/>
                </a:solidFill>
              </a:rPr>
              <a:t>RoboTHOR</a:t>
            </a:r>
            <a:r>
              <a:rPr lang="en-US" sz="2800" dirty="0">
                <a:solidFill>
                  <a:schemeClr val="tx1"/>
                </a:solidFill>
              </a:rPr>
              <a:t> datasets. </a:t>
            </a:r>
            <a:r>
              <a:rPr lang="en-US" sz="2800" dirty="0" err="1">
                <a:solidFill>
                  <a:schemeClr val="tx1"/>
                </a:solidFill>
              </a:rPr>
              <a:t>iTHOR</a:t>
            </a:r>
            <a:r>
              <a:rPr lang="en-US" sz="2800" dirty="0">
                <a:solidFill>
                  <a:schemeClr val="tx1"/>
                </a:solidFill>
              </a:rPr>
              <a:t> provides over 100 realistic indoor environments categorized into kitchens, living rooms, bedrooms, and bathrooms. </a:t>
            </a:r>
            <a:r>
              <a:rPr lang="en-US" sz="2800" dirty="0" err="1">
                <a:solidFill>
                  <a:schemeClr val="tx1"/>
                </a:solidFill>
              </a:rPr>
              <a:t>RoboTHOR</a:t>
            </a:r>
            <a:r>
              <a:rPr lang="en-US" sz="2800" dirty="0">
                <a:solidFill>
                  <a:schemeClr val="tx1"/>
                </a:solidFill>
              </a:rPr>
              <a:t> offers a set of 75 scenes split into training (60), validation (15), and testing environments, specifically designed for benchmarking robotic navigation and interaction tasks. Utilizing these datasets ensures robust validation and comprehensive testing of our navigation framework across diverse and realistic scenarios.</a:t>
            </a:r>
            <a:endParaRPr lang="en-US" sz="2800" b="1" dirty="0">
              <a:solidFill>
                <a:schemeClr val="tx1"/>
              </a:solidFill>
            </a:endParaRPr>
          </a:p>
        </p:txBody>
      </p:sp>
      <p:sp>
        <p:nvSpPr>
          <p:cNvPr id="101" name="Text Placeholder 100">
            <a:extLst>
              <a:ext uri="{FF2B5EF4-FFF2-40B4-BE49-F238E27FC236}">
                <a16:creationId xmlns:a16="http://schemas.microsoft.com/office/drawing/2014/main" id="{3F1E5495-EDC6-8943-BA21-C1F3009450C4}"/>
              </a:ext>
            </a:extLst>
          </p:cNvPr>
          <p:cNvSpPr>
            <a:spLocks noGrp="1"/>
          </p:cNvSpPr>
          <p:nvPr>
            <p:ph type="body" sz="quarter" idx="150"/>
          </p:nvPr>
        </p:nvSpPr>
        <p:spPr>
          <a:xfrm>
            <a:off x="13140451" y="2806148"/>
            <a:ext cx="14406657" cy="1280160"/>
          </a:xfrm>
        </p:spPr>
        <p:txBody>
          <a:bodyPr>
            <a:normAutofit fontScale="70000" lnSpcReduction="20000"/>
          </a:bodyPr>
          <a:lstStyle/>
          <a:p>
            <a:r>
              <a:rPr lang="en-US" dirty="0">
                <a:solidFill>
                  <a:schemeClr val="accent4">
                    <a:lumMod val="40000"/>
                    <a:lumOff val="60000"/>
                  </a:schemeClr>
                </a:solidFill>
              </a:rPr>
              <a:t>Computer Science,</a:t>
            </a:r>
          </a:p>
          <a:p>
            <a:r>
              <a:rPr lang="en-US" dirty="0">
                <a:solidFill>
                  <a:schemeClr val="accent4">
                    <a:lumMod val="40000"/>
                    <a:lumOff val="60000"/>
                  </a:schemeClr>
                </a:solidFill>
              </a:rPr>
              <a:t>University of Missouri at Kansas City,</a:t>
            </a:r>
          </a:p>
        </p:txBody>
      </p:sp>
      <p:sp>
        <p:nvSpPr>
          <p:cNvPr id="102" name="Text Placeholder 101">
            <a:extLst>
              <a:ext uri="{FF2B5EF4-FFF2-40B4-BE49-F238E27FC236}">
                <a16:creationId xmlns:a16="http://schemas.microsoft.com/office/drawing/2014/main" id="{54FAC610-AA8B-4244-8F06-6E0DE1A9D297}"/>
              </a:ext>
            </a:extLst>
          </p:cNvPr>
          <p:cNvSpPr>
            <a:spLocks noGrp="1"/>
          </p:cNvSpPr>
          <p:nvPr>
            <p:ph type="body" sz="quarter" idx="151"/>
          </p:nvPr>
        </p:nvSpPr>
        <p:spPr>
          <a:xfrm>
            <a:off x="13166269" y="1700105"/>
            <a:ext cx="14672128" cy="1280160"/>
          </a:xfrm>
        </p:spPr>
        <p:txBody>
          <a:bodyPr>
            <a:normAutofit fontScale="92500" lnSpcReduction="10000"/>
          </a:bodyPr>
          <a:lstStyle/>
          <a:p>
            <a:r>
              <a:rPr lang="en-US" dirty="0">
                <a:solidFill>
                  <a:schemeClr val="accent4">
                    <a:lumMod val="40000"/>
                    <a:lumOff val="60000"/>
                  </a:schemeClr>
                </a:solidFill>
              </a:rPr>
              <a:t>Ahmed Hamdan Alanazi</a:t>
            </a:r>
          </a:p>
        </p:txBody>
      </p:sp>
      <p:sp>
        <p:nvSpPr>
          <p:cNvPr id="103" name="Text Placeholder 102">
            <a:extLst>
              <a:ext uri="{FF2B5EF4-FFF2-40B4-BE49-F238E27FC236}">
                <a16:creationId xmlns:a16="http://schemas.microsoft.com/office/drawing/2014/main" id="{95FDDD8F-0EE1-3F4F-AEB9-C6A6DBC65968}"/>
              </a:ext>
            </a:extLst>
          </p:cNvPr>
          <p:cNvSpPr>
            <a:spLocks noGrp="1"/>
          </p:cNvSpPr>
          <p:nvPr>
            <p:ph type="body" sz="quarter" idx="153"/>
          </p:nvPr>
        </p:nvSpPr>
        <p:spPr>
          <a:xfrm>
            <a:off x="-238914" y="453443"/>
            <a:ext cx="43891200" cy="1637973"/>
          </a:xfrm>
        </p:spPr>
        <p:txBody>
          <a:bodyPr>
            <a:noAutofit/>
          </a:bodyPr>
          <a:lstStyle/>
          <a:p>
            <a:r>
              <a:rPr lang="en-US" sz="7200" dirty="0" err="1">
                <a:solidFill>
                  <a:schemeClr val="bg1"/>
                </a:solidFill>
              </a:rPr>
              <a:t>NavClone</a:t>
            </a:r>
            <a:r>
              <a:rPr lang="en-US" sz="7200" dirty="0">
                <a:solidFill>
                  <a:schemeClr val="bg1"/>
                </a:solidFill>
              </a:rPr>
              <a:t>: Imitation Learning Enhanced Robot Navigation with 2D Grid</a:t>
            </a:r>
          </a:p>
        </p:txBody>
      </p:sp>
      <p:sp>
        <p:nvSpPr>
          <p:cNvPr id="6" name="Text Placeholder 88">
            <a:extLst>
              <a:ext uri="{FF2B5EF4-FFF2-40B4-BE49-F238E27FC236}">
                <a16:creationId xmlns:a16="http://schemas.microsoft.com/office/drawing/2014/main" id="{528AAFCF-A600-8E95-E778-2D28671F980F}"/>
              </a:ext>
            </a:extLst>
          </p:cNvPr>
          <p:cNvSpPr txBox="1">
            <a:spLocks/>
          </p:cNvSpPr>
          <p:nvPr/>
        </p:nvSpPr>
        <p:spPr>
          <a:xfrm>
            <a:off x="11199123" y="4638718"/>
            <a:ext cx="10050462" cy="754045"/>
          </a:xfrm>
          <a:prstGeom prst="rect">
            <a:avLst/>
          </a:prstGeom>
          <a:solidFill>
            <a:schemeClr val="accent1">
              <a:lumMod val="50000"/>
            </a:schemeClr>
          </a:solidFill>
        </p:spPr>
        <p:txBody>
          <a:bodyPr wrap="square" lIns="91436" tIns="91436" rIns="91436" bIns="91436" anchor="ctr" anchorCtr="0">
            <a:spAutoFit/>
          </a:bodyPr>
          <a:lstStyle>
            <a:lvl1pPr marL="0" indent="0" algn="ctr" defTabSz="4388900" rtl="0" eaLnBrk="1" latinLnBrk="0" hangingPunct="1">
              <a:spcBef>
                <a:spcPct val="20000"/>
              </a:spcBef>
              <a:buFont typeface="Arial" pitchFamily="34" charset="0"/>
              <a:buNone/>
              <a:defRPr sz="3700" b="1" u="sng" kern="1200" baseline="0">
                <a:solidFill>
                  <a:schemeClr val="accent5">
                    <a:lumMod val="50000"/>
                  </a:schemeClr>
                </a:solidFill>
                <a:latin typeface="+mn-lt"/>
                <a:ea typeface="+mn-ea"/>
                <a:cs typeface="+mn-cs"/>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r>
              <a:rPr lang="en-US" dirty="0">
                <a:solidFill>
                  <a:schemeClr val="bg1"/>
                </a:solidFill>
              </a:rPr>
              <a:t>RELATED WORK</a:t>
            </a:r>
          </a:p>
        </p:txBody>
      </p:sp>
      <p:sp>
        <p:nvSpPr>
          <p:cNvPr id="7" name="Text Placeholder 99">
            <a:extLst>
              <a:ext uri="{FF2B5EF4-FFF2-40B4-BE49-F238E27FC236}">
                <a16:creationId xmlns:a16="http://schemas.microsoft.com/office/drawing/2014/main" id="{FADD78AC-C493-C362-4C84-09A1F997FF14}"/>
              </a:ext>
            </a:extLst>
          </p:cNvPr>
          <p:cNvSpPr txBox="1">
            <a:spLocks/>
          </p:cNvSpPr>
          <p:nvPr/>
        </p:nvSpPr>
        <p:spPr>
          <a:xfrm>
            <a:off x="11199123" y="4937534"/>
            <a:ext cx="10056813" cy="4096484"/>
          </a:xfrm>
          <a:prstGeom prst="rect">
            <a:avLst/>
          </a:prstGeom>
        </p:spPr>
        <p:txBody>
          <a:bodyPr wrap="square" lIns="228589" tIns="228589" rIns="228589" bIns="228589">
            <a:spAutoFit/>
          </a:bodyPr>
          <a:lstStyle>
            <a:lvl1pPr marL="0" indent="0" algn="l" defTabSz="4388900" rtl="0" eaLnBrk="1" latinLnBrk="0" hangingPunct="1">
              <a:spcBef>
                <a:spcPct val="20000"/>
              </a:spcBef>
              <a:buFont typeface="Arial" pitchFamily="34" charset="0"/>
              <a:buNone/>
              <a:defRPr sz="2500" kern="1200">
                <a:solidFill>
                  <a:schemeClr val="accent5">
                    <a:lumMod val="50000"/>
                  </a:schemeClr>
                </a:solidFill>
                <a:latin typeface="Times New Roman" pitchFamily="18" charset="0"/>
                <a:ea typeface="+mn-ea"/>
                <a:cs typeface="Times New Roman" pitchFamily="18" charset="0"/>
              </a:defRPr>
            </a:lvl1pPr>
            <a:lvl2pPr marL="1485825"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57297"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85916" indent="-628619"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143093" indent="-457177"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endParaRPr lang="en-US" dirty="0">
              <a:latin typeface="Arial" panose="020B0604020202020204" pitchFamily="34" charset="0"/>
            </a:endParaRPr>
          </a:p>
          <a:p>
            <a:pPr algn="just"/>
            <a:r>
              <a:rPr lang="en-US" sz="2400" dirty="0">
                <a:solidFill>
                  <a:srgbClr val="00B0F0"/>
                </a:solidFill>
              </a:rPr>
              <a:t>2023</a:t>
            </a:r>
            <a:r>
              <a:rPr lang="en-US" sz="2400" dirty="0">
                <a:solidFill>
                  <a:schemeClr val="tx1">
                    <a:lumMod val="65000"/>
                    <a:lumOff val="35000"/>
                  </a:schemeClr>
                </a:solidFill>
              </a:rPr>
              <a:t> -  Static maps or predefined policies, limiting their adaptability in situations requiring frequent recalculations.</a:t>
            </a:r>
          </a:p>
          <a:p>
            <a:pPr algn="justLow"/>
            <a:r>
              <a:rPr lang="en-US" sz="2400" dirty="0">
                <a:solidFill>
                  <a:srgbClr val="00B0F0"/>
                </a:solidFill>
              </a:rPr>
              <a:t>2023 </a:t>
            </a:r>
            <a:r>
              <a:rPr lang="en-US" sz="2400" dirty="0">
                <a:solidFill>
                  <a:schemeClr val="tx1"/>
                </a:solidFill>
              </a:rPr>
              <a:t>-</a:t>
            </a:r>
            <a:r>
              <a:rPr lang="en-US" sz="2400" dirty="0">
                <a:solidFill>
                  <a:srgbClr val="00B0F0"/>
                </a:solidFill>
              </a:rPr>
              <a:t> </a:t>
            </a:r>
            <a:r>
              <a:rPr lang="en-US" sz="2400" dirty="0">
                <a:solidFill>
                  <a:schemeClr val="tx1">
                    <a:lumMod val="65000"/>
                    <a:lumOff val="35000"/>
                  </a:schemeClr>
                </a:solidFill>
              </a:rPr>
              <a:t>Multi-view observations and additional constraints to improve navigation.</a:t>
            </a:r>
          </a:p>
          <a:p>
            <a:pPr algn="justLow"/>
            <a:r>
              <a:rPr lang="en-US" sz="2400" dirty="0">
                <a:solidFill>
                  <a:srgbClr val="00B0F0"/>
                </a:solidFill>
              </a:rPr>
              <a:t>2024</a:t>
            </a:r>
            <a:r>
              <a:rPr lang="en-US" sz="2400" dirty="0">
                <a:solidFill>
                  <a:schemeClr val="tx1">
                    <a:lumMod val="65000"/>
                    <a:lumOff val="35000"/>
                  </a:schemeClr>
                </a:solidFill>
              </a:rPr>
              <a:t> - Rely on representational learning to extract and transfer spatial and semantic knowledge across environment.</a:t>
            </a:r>
          </a:p>
          <a:p>
            <a:pPr algn="justLow"/>
            <a:r>
              <a:rPr lang="en-US" sz="2400" dirty="0">
                <a:solidFill>
                  <a:srgbClr val="00B0F0"/>
                </a:solidFill>
              </a:rPr>
              <a:t>2024</a:t>
            </a:r>
            <a:r>
              <a:rPr lang="en-US" sz="2400" dirty="0">
                <a:solidFill>
                  <a:schemeClr val="tx1">
                    <a:lumMod val="65000"/>
                    <a:lumOff val="35000"/>
                  </a:schemeClr>
                </a:solidFill>
              </a:rPr>
              <a:t> - complementary direction in robot navigation via group-aware reasoning.</a:t>
            </a:r>
          </a:p>
        </p:txBody>
      </p:sp>
      <p:sp>
        <p:nvSpPr>
          <p:cNvPr id="11" name="TextBox 10">
            <a:extLst>
              <a:ext uri="{FF2B5EF4-FFF2-40B4-BE49-F238E27FC236}">
                <a16:creationId xmlns:a16="http://schemas.microsoft.com/office/drawing/2014/main" id="{D2728901-460D-4621-CEAE-0B7391078E08}"/>
              </a:ext>
            </a:extLst>
          </p:cNvPr>
          <p:cNvSpPr txBox="1"/>
          <p:nvPr/>
        </p:nvSpPr>
        <p:spPr>
          <a:xfrm>
            <a:off x="372493" y="30862908"/>
            <a:ext cx="10195772" cy="523220"/>
          </a:xfrm>
          <a:prstGeom prst="rect">
            <a:avLst/>
          </a:prstGeom>
          <a:noFill/>
        </p:spPr>
        <p:txBody>
          <a:bodyPr wrap="square" rtlCol="0">
            <a:spAutoFit/>
          </a:bodyPr>
          <a:lstStyle/>
          <a:p>
            <a:r>
              <a:rPr lang="en-US" sz="2800" b="1" i="0" dirty="0">
                <a:effectLst/>
                <a:latin typeface="Times New Roman" panose="02020603050405020304" pitchFamily="18" charset="0"/>
                <a:cs typeface="Times New Roman" panose="02020603050405020304" pitchFamily="18" charset="0"/>
              </a:rPr>
              <a:t>Figure 2</a:t>
            </a:r>
            <a:r>
              <a:rPr lang="en-US" sz="2800" b="0" i="0" dirty="0">
                <a:effectLst/>
                <a:latin typeface="Times New Roman" panose="02020603050405020304" pitchFamily="18" charset="0"/>
                <a:cs typeface="Times New Roman" panose="02020603050405020304" pitchFamily="18" charset="0"/>
              </a:rPr>
              <a:t>. </a:t>
            </a:r>
            <a:r>
              <a:rPr lang="en-US" sz="2800" b="0" i="0" dirty="0" err="1">
                <a:effectLst/>
                <a:latin typeface="Times New Roman" panose="02020603050405020304" pitchFamily="18" charset="0"/>
                <a:cs typeface="Times New Roman" panose="02020603050405020304" pitchFamily="18" charset="0"/>
              </a:rPr>
              <a:t>Robothor</a:t>
            </a:r>
            <a:r>
              <a:rPr lang="en-US" sz="2800" b="0" i="0" dirty="0">
                <a:effectLst/>
                <a:latin typeface="Times New Roman" panose="02020603050405020304" pitchFamily="18" charset="0"/>
                <a:cs typeface="Times New Roman" panose="02020603050405020304" pitchFamily="18" charset="0"/>
              </a:rPr>
              <a:t> Datasets Framework</a:t>
            </a:r>
            <a:endParaRPr lang="en-US" sz="2800" dirty="0">
              <a:latin typeface="Times New Roman" panose="02020603050405020304" pitchFamily="18" charset="0"/>
              <a:cs typeface="Times New Roman" panose="02020603050405020304" pitchFamily="18" charset="0"/>
            </a:endParaRPr>
          </a:p>
        </p:txBody>
      </p:sp>
      <p:sp>
        <p:nvSpPr>
          <p:cNvPr id="14" name="TextBox 13">
            <a:extLst>
              <a:ext uri="{FF2B5EF4-FFF2-40B4-BE49-F238E27FC236}">
                <a16:creationId xmlns:a16="http://schemas.microsoft.com/office/drawing/2014/main" id="{ACBF7EFB-6C0F-024B-423A-67100DA730CA}"/>
              </a:ext>
            </a:extLst>
          </p:cNvPr>
          <p:cNvSpPr txBox="1"/>
          <p:nvPr/>
        </p:nvSpPr>
        <p:spPr>
          <a:xfrm>
            <a:off x="340507" y="15796025"/>
            <a:ext cx="10195772" cy="523220"/>
          </a:xfrm>
          <a:prstGeom prst="rect">
            <a:avLst/>
          </a:prstGeom>
          <a:noFill/>
        </p:spPr>
        <p:txBody>
          <a:bodyPr wrap="square" rtlCol="0">
            <a:spAutoFit/>
          </a:bodyPr>
          <a:lstStyle/>
          <a:p>
            <a:r>
              <a:rPr lang="en-US" sz="2800" b="1" dirty="0">
                <a:solidFill>
                  <a:schemeClr val="tx1">
                    <a:lumMod val="95000"/>
                    <a:lumOff val="5000"/>
                  </a:schemeClr>
                </a:solidFill>
                <a:latin typeface="Times New Roman" panose="02020603050405020304" pitchFamily="18" charset="0"/>
                <a:cs typeface="Times New Roman" panose="02020603050405020304" pitchFamily="18" charset="0"/>
              </a:rPr>
              <a:t>Figure 1. </a:t>
            </a:r>
            <a:r>
              <a:rPr lang="en-US" sz="2400" dirty="0">
                <a:solidFill>
                  <a:schemeClr val="tx1">
                    <a:lumMod val="95000"/>
                    <a:lumOff val="5000"/>
                  </a:schemeClr>
                </a:solidFill>
                <a:latin typeface="Times New Roman" panose="02020603050405020304" pitchFamily="18" charset="0"/>
                <a:cs typeface="Times New Roman" panose="02020603050405020304" pitchFamily="18" charset="0"/>
              </a:rPr>
              <a:t>2D Grid Generation Framework</a:t>
            </a:r>
            <a:endParaRPr lang="en-US" sz="2800" dirty="0">
              <a:solidFill>
                <a:schemeClr val="tx1">
                  <a:lumMod val="95000"/>
                  <a:lumOff val="5000"/>
                </a:schemeClr>
              </a:solidFill>
              <a:latin typeface="Times New Roman" panose="02020603050405020304" pitchFamily="18" charset="0"/>
              <a:cs typeface="Times New Roman" panose="02020603050405020304" pitchFamily="18" charset="0"/>
            </a:endParaRPr>
          </a:p>
        </p:txBody>
      </p:sp>
      <p:pic>
        <p:nvPicPr>
          <p:cNvPr id="15" name="Picture 14" descr="A collage of different images of a room&#10;&#10;AI-generated content may be incorrect.">
            <a:extLst>
              <a:ext uri="{FF2B5EF4-FFF2-40B4-BE49-F238E27FC236}">
                <a16:creationId xmlns:a16="http://schemas.microsoft.com/office/drawing/2014/main" id="{7F5E137C-4D70-4F8D-265F-5EACE28683F6}"/>
              </a:ext>
            </a:extLst>
          </p:cNvPr>
          <p:cNvPicPr>
            <a:picLocks noChangeAspect="1"/>
          </p:cNvPicPr>
          <p:nvPr/>
        </p:nvPicPr>
        <p:blipFill>
          <a:blip r:embed="rId3">
            <a:extLst>
              <a:ext uri="{28A0092B-C50C-407E-A947-70E740481C1C}">
                <a14:useLocalDpi xmlns:a14="http://schemas.microsoft.com/office/drawing/2010/main" val="0"/>
              </a:ext>
            </a:extLst>
          </a:blip>
          <a:srcRect b="50000"/>
          <a:stretch/>
        </p:blipFill>
        <p:spPr>
          <a:xfrm>
            <a:off x="372493" y="26283573"/>
            <a:ext cx="8841958" cy="4531689"/>
          </a:xfrm>
          <a:prstGeom prst="rect">
            <a:avLst/>
          </a:prstGeom>
        </p:spPr>
      </p:pic>
      <p:pic>
        <p:nvPicPr>
          <p:cNvPr id="30" name="Picture 29" descr="A diagram of a computer&#10;&#10;AI-generated content may be incorrect.">
            <a:extLst>
              <a:ext uri="{FF2B5EF4-FFF2-40B4-BE49-F238E27FC236}">
                <a16:creationId xmlns:a16="http://schemas.microsoft.com/office/drawing/2014/main" id="{35621BE5-4C1E-7299-40A0-FDC25CF7C2B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32050" y="23588439"/>
            <a:ext cx="21563705" cy="7027309"/>
          </a:xfrm>
          <a:prstGeom prst="rect">
            <a:avLst/>
          </a:prstGeom>
          <a:ln>
            <a:solidFill>
              <a:schemeClr val="tx1"/>
            </a:solidFill>
          </a:ln>
        </p:spPr>
      </p:pic>
      <p:sp>
        <p:nvSpPr>
          <p:cNvPr id="32" name="TextBox 31">
            <a:extLst>
              <a:ext uri="{FF2B5EF4-FFF2-40B4-BE49-F238E27FC236}">
                <a16:creationId xmlns:a16="http://schemas.microsoft.com/office/drawing/2014/main" id="{128DEA57-8D51-319A-7A15-9673E785C125}"/>
              </a:ext>
            </a:extLst>
          </p:cNvPr>
          <p:cNvSpPr txBox="1"/>
          <p:nvPr/>
        </p:nvSpPr>
        <p:spPr>
          <a:xfrm>
            <a:off x="11199123" y="30875816"/>
            <a:ext cx="11974287" cy="523220"/>
          </a:xfrm>
          <a:prstGeom prst="rect">
            <a:avLst/>
          </a:prstGeom>
          <a:noFill/>
        </p:spPr>
        <p:txBody>
          <a:bodyPr wrap="square" rtlCol="0">
            <a:spAutoFit/>
          </a:bodyPr>
          <a:lstStyle/>
          <a:p>
            <a:r>
              <a:rPr lang="en-US" sz="2800" b="1" i="0" dirty="0">
                <a:effectLst/>
                <a:latin typeface="Times New Roman" panose="02020603050405020304" pitchFamily="18" charset="0"/>
                <a:cs typeface="Times New Roman" panose="02020603050405020304" pitchFamily="18" charset="0"/>
              </a:rPr>
              <a:t>Figure 5.</a:t>
            </a:r>
            <a:r>
              <a:rPr lang="en-US" sz="2800" b="0" i="0" dirty="0">
                <a:effectLst/>
                <a:latin typeface="Arial" panose="020B0604020202020204" pitchFamily="34" charset="0"/>
              </a:rPr>
              <a:t> Generated 2</a:t>
            </a:r>
            <a:r>
              <a:rPr lang="en-US" sz="2800" dirty="0">
                <a:latin typeface="Arial" panose="020B0604020202020204" pitchFamily="34" charset="0"/>
              </a:rPr>
              <a:t>D grid from </a:t>
            </a:r>
            <a:r>
              <a:rPr lang="en-US" sz="2800" dirty="0" err="1">
                <a:latin typeface="Arial" panose="020B0604020202020204" pitchFamily="34" charset="0"/>
              </a:rPr>
              <a:t>Robothor</a:t>
            </a:r>
            <a:r>
              <a:rPr lang="en-US" sz="2800" dirty="0">
                <a:latin typeface="Arial" panose="020B0604020202020204" pitchFamily="34" charset="0"/>
              </a:rPr>
              <a:t> Dataset with a Success Case</a:t>
            </a:r>
            <a:endParaRPr lang="en-US" sz="2800" dirty="0">
              <a:latin typeface="Times New Roman" panose="02020603050405020304" pitchFamily="18" charset="0"/>
              <a:cs typeface="Times New Roman" panose="02020603050405020304" pitchFamily="18" charset="0"/>
            </a:endParaRPr>
          </a:p>
        </p:txBody>
      </p:sp>
      <p:sp>
        <p:nvSpPr>
          <p:cNvPr id="33" name="Text Placeholder 99">
            <a:extLst>
              <a:ext uri="{FF2B5EF4-FFF2-40B4-BE49-F238E27FC236}">
                <a16:creationId xmlns:a16="http://schemas.microsoft.com/office/drawing/2014/main" id="{4B8CBE30-C7D1-BC5B-F6C0-16B5146F0954}"/>
              </a:ext>
            </a:extLst>
          </p:cNvPr>
          <p:cNvSpPr txBox="1">
            <a:spLocks/>
          </p:cNvSpPr>
          <p:nvPr/>
        </p:nvSpPr>
        <p:spPr>
          <a:xfrm>
            <a:off x="11253678" y="16623174"/>
            <a:ext cx="10056813" cy="3785630"/>
          </a:xfrm>
          <a:prstGeom prst="rect">
            <a:avLst/>
          </a:prstGeom>
        </p:spPr>
        <p:txBody>
          <a:bodyPr wrap="square" lIns="228589" tIns="228589" rIns="228589" bIns="228589">
            <a:spAutoFit/>
          </a:bodyPr>
          <a:lstStyle>
            <a:lvl1pPr marL="0" indent="0" algn="l" defTabSz="4388900" rtl="0" eaLnBrk="1" latinLnBrk="0" hangingPunct="1">
              <a:spcBef>
                <a:spcPct val="20000"/>
              </a:spcBef>
              <a:buFont typeface="Arial" pitchFamily="34" charset="0"/>
              <a:buNone/>
              <a:defRPr sz="2500" kern="1200">
                <a:solidFill>
                  <a:schemeClr val="accent5">
                    <a:lumMod val="50000"/>
                  </a:schemeClr>
                </a:solidFill>
                <a:latin typeface="Times New Roman" pitchFamily="18" charset="0"/>
                <a:ea typeface="+mn-ea"/>
                <a:cs typeface="Times New Roman" pitchFamily="18" charset="0"/>
              </a:defRPr>
            </a:lvl1pPr>
            <a:lvl2pPr marL="1485825"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57297"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85916" indent="-628619"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143093" indent="-457177"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pPr algn="just"/>
            <a:r>
              <a:rPr lang="en-US" sz="2400" dirty="0">
                <a:solidFill>
                  <a:schemeClr val="tx1"/>
                </a:solidFill>
              </a:rPr>
              <a:t>To comprehensively assess our framework's performance, we utilize standard robotics evaluation metrics: Success Rate (SR), Success weighted by Path Length (SPL), and Success weighted by Action Efficiency (SAE). SR measures the proportion of successful navigation tasks, SPL considers both the success rate and the efficiency of the path taken, and SAE evaluates the efficiency based on the actions performed. These metrics provide a holistic view of our framework's navigation accuracy, efficiency, and overall effectiveness in achieving designated navigation goals across various complex indoor environments Table1 &amp; 2.</a:t>
            </a:r>
          </a:p>
        </p:txBody>
      </p:sp>
      <p:pic>
        <p:nvPicPr>
          <p:cNvPr id="35" name="Picture 34" descr="A black and white text with black letters&#10;&#10;AI-generated content may be incorrect.">
            <a:extLst>
              <a:ext uri="{FF2B5EF4-FFF2-40B4-BE49-F238E27FC236}">
                <a16:creationId xmlns:a16="http://schemas.microsoft.com/office/drawing/2014/main" id="{66323266-E922-F111-F9BE-99B8225EF4E6}"/>
              </a:ext>
            </a:extLst>
          </p:cNvPr>
          <p:cNvPicPr>
            <a:picLocks noChangeAspect="1"/>
          </p:cNvPicPr>
          <p:nvPr/>
        </p:nvPicPr>
        <p:blipFill>
          <a:blip r:embed="rId5">
            <a:extLst>
              <a:ext uri="{28A0092B-C50C-407E-A947-70E740481C1C}">
                <a14:useLocalDpi xmlns:a14="http://schemas.microsoft.com/office/drawing/2010/main" val="0"/>
              </a:ext>
            </a:extLst>
          </a:blip>
          <a:srcRect l="10359" r="9048" b="27209"/>
          <a:stretch/>
        </p:blipFill>
        <p:spPr>
          <a:xfrm>
            <a:off x="11449605" y="10927317"/>
            <a:ext cx="5771595" cy="2098043"/>
          </a:xfrm>
          <a:prstGeom prst="rect">
            <a:avLst/>
          </a:prstGeom>
        </p:spPr>
      </p:pic>
      <p:pic>
        <p:nvPicPr>
          <p:cNvPr id="37" name="Picture 36" descr="A math formula with black text&#10;&#10;AI-generated content may be incorrect.">
            <a:extLst>
              <a:ext uri="{FF2B5EF4-FFF2-40B4-BE49-F238E27FC236}">
                <a16:creationId xmlns:a16="http://schemas.microsoft.com/office/drawing/2014/main" id="{AA18D3C3-3CC2-77D5-A2C6-3A35180E6DB0}"/>
              </a:ext>
            </a:extLst>
          </p:cNvPr>
          <p:cNvPicPr>
            <a:picLocks noChangeAspect="1"/>
          </p:cNvPicPr>
          <p:nvPr/>
        </p:nvPicPr>
        <p:blipFill>
          <a:blip r:embed="rId6">
            <a:extLst>
              <a:ext uri="{28A0092B-C50C-407E-A947-70E740481C1C}">
                <a14:useLocalDpi xmlns:a14="http://schemas.microsoft.com/office/drawing/2010/main" val="0"/>
              </a:ext>
            </a:extLst>
          </a:blip>
          <a:srcRect l="13114" r="13828" b="23428"/>
          <a:stretch/>
        </p:blipFill>
        <p:spPr>
          <a:xfrm>
            <a:off x="11449605" y="14202899"/>
            <a:ext cx="5348764" cy="2256301"/>
          </a:xfrm>
          <a:prstGeom prst="rect">
            <a:avLst/>
          </a:prstGeom>
        </p:spPr>
      </p:pic>
      <p:pic>
        <p:nvPicPr>
          <p:cNvPr id="39" name="Picture 38" descr="A black and white math formula&#10;&#10;AI-generated content may be incorrect.">
            <a:extLst>
              <a:ext uri="{FF2B5EF4-FFF2-40B4-BE49-F238E27FC236}">
                <a16:creationId xmlns:a16="http://schemas.microsoft.com/office/drawing/2014/main" id="{E0FAE315-71A2-4593-9E42-4BF2178DC5CA}"/>
              </a:ext>
            </a:extLst>
          </p:cNvPr>
          <p:cNvPicPr>
            <a:picLocks noChangeAspect="1"/>
          </p:cNvPicPr>
          <p:nvPr/>
        </p:nvPicPr>
        <p:blipFill>
          <a:blip r:embed="rId7">
            <a:extLst>
              <a:ext uri="{28A0092B-C50C-407E-A947-70E740481C1C}">
                <a14:useLocalDpi xmlns:a14="http://schemas.microsoft.com/office/drawing/2010/main" val="0"/>
              </a:ext>
            </a:extLst>
          </a:blip>
          <a:srcRect l="31506" r="29878" b="14039"/>
          <a:stretch/>
        </p:blipFill>
        <p:spPr>
          <a:xfrm>
            <a:off x="17604598" y="10944986"/>
            <a:ext cx="2817002" cy="2523803"/>
          </a:xfrm>
          <a:prstGeom prst="rect">
            <a:avLst/>
          </a:prstGeom>
        </p:spPr>
      </p:pic>
      <p:pic>
        <p:nvPicPr>
          <p:cNvPr id="41" name="Picture 40" descr="A screenshot of a document&#10;&#10;AI-generated content may be incorrect.">
            <a:extLst>
              <a:ext uri="{FF2B5EF4-FFF2-40B4-BE49-F238E27FC236}">
                <a16:creationId xmlns:a16="http://schemas.microsoft.com/office/drawing/2014/main" id="{F8E0B6A6-D166-DDAE-3A80-DBB453130224}"/>
              </a:ext>
            </a:extLst>
          </p:cNvPr>
          <p:cNvPicPr>
            <a:picLocks noChangeAspect="1"/>
          </p:cNvPicPr>
          <p:nvPr/>
        </p:nvPicPr>
        <p:blipFill>
          <a:blip r:embed="rId8">
            <a:extLst>
              <a:ext uri="{28A0092B-C50C-407E-A947-70E740481C1C}">
                <a14:useLocalDpi xmlns:a14="http://schemas.microsoft.com/office/drawing/2010/main" val="0"/>
              </a:ext>
            </a:extLst>
          </a:blip>
          <a:srcRect l="21032" t="12336" r="21683"/>
          <a:stretch/>
        </p:blipFill>
        <p:spPr>
          <a:xfrm>
            <a:off x="22398842" y="14401118"/>
            <a:ext cx="10021140" cy="7746421"/>
          </a:xfrm>
          <a:prstGeom prst="rect">
            <a:avLst/>
          </a:prstGeom>
        </p:spPr>
      </p:pic>
      <p:pic>
        <p:nvPicPr>
          <p:cNvPr id="43" name="Picture 42" descr="A table of numbers and letters&#10;&#10;AI-generated content may be incorrect.">
            <a:extLst>
              <a:ext uri="{FF2B5EF4-FFF2-40B4-BE49-F238E27FC236}">
                <a16:creationId xmlns:a16="http://schemas.microsoft.com/office/drawing/2014/main" id="{144EFACC-2C84-6790-FF6A-F9C209B1E802}"/>
              </a:ext>
            </a:extLst>
          </p:cNvPr>
          <p:cNvPicPr>
            <a:picLocks noChangeAspect="1"/>
          </p:cNvPicPr>
          <p:nvPr/>
        </p:nvPicPr>
        <p:blipFill>
          <a:blip r:embed="rId9">
            <a:extLst>
              <a:ext uri="{28A0092B-C50C-407E-A947-70E740481C1C}">
                <a14:useLocalDpi xmlns:a14="http://schemas.microsoft.com/office/drawing/2010/main" val="0"/>
              </a:ext>
            </a:extLst>
          </a:blip>
          <a:srcRect l="22460" t="9297" r="22402" b="3591"/>
          <a:stretch/>
        </p:blipFill>
        <p:spPr>
          <a:xfrm>
            <a:off x="33101348" y="14171309"/>
            <a:ext cx="9825739" cy="9298719"/>
          </a:xfrm>
          <a:prstGeom prst="rect">
            <a:avLst/>
          </a:prstGeom>
        </p:spPr>
      </p:pic>
      <p:sp>
        <p:nvSpPr>
          <p:cNvPr id="44" name="TextBox 43">
            <a:extLst>
              <a:ext uri="{FF2B5EF4-FFF2-40B4-BE49-F238E27FC236}">
                <a16:creationId xmlns:a16="http://schemas.microsoft.com/office/drawing/2014/main" id="{10E045C3-2410-F73F-B75B-9279EE45CF08}"/>
              </a:ext>
            </a:extLst>
          </p:cNvPr>
          <p:cNvSpPr txBox="1"/>
          <p:nvPr/>
        </p:nvSpPr>
        <p:spPr>
          <a:xfrm>
            <a:off x="25571228" y="11131007"/>
            <a:ext cx="3839033" cy="523220"/>
          </a:xfrm>
          <a:prstGeom prst="rect">
            <a:avLst/>
          </a:prstGeom>
          <a:noFill/>
        </p:spPr>
        <p:txBody>
          <a:bodyPr wrap="square" rtlCol="0">
            <a:spAutoFit/>
          </a:bodyPr>
          <a:lstStyle/>
          <a:p>
            <a:pPr algn="ctr"/>
            <a:r>
              <a:rPr lang="en-US" sz="2800" b="0" i="0" dirty="0">
                <a:solidFill>
                  <a:schemeClr val="accent1">
                    <a:lumMod val="50000"/>
                  </a:schemeClr>
                </a:solidFill>
                <a:effectLst/>
                <a:latin typeface="Times New Roman" panose="02020603050405020304" pitchFamily="18" charset="0"/>
                <a:cs typeface="Times New Roman" panose="02020603050405020304" pitchFamily="18" charset="0"/>
              </a:rPr>
              <a:t>Table 1</a:t>
            </a:r>
            <a:endParaRPr lang="en-US" sz="2800" dirty="0">
              <a:solidFill>
                <a:schemeClr val="accent1">
                  <a:lumMod val="50000"/>
                </a:schemeClr>
              </a:solidFill>
              <a:latin typeface="Times New Roman" panose="02020603050405020304" pitchFamily="18" charset="0"/>
              <a:cs typeface="Times New Roman" panose="02020603050405020304" pitchFamily="18" charset="0"/>
            </a:endParaRPr>
          </a:p>
        </p:txBody>
      </p:sp>
      <p:sp>
        <p:nvSpPr>
          <p:cNvPr id="45" name="TextBox 44">
            <a:extLst>
              <a:ext uri="{FF2B5EF4-FFF2-40B4-BE49-F238E27FC236}">
                <a16:creationId xmlns:a16="http://schemas.microsoft.com/office/drawing/2014/main" id="{928BA13E-03E1-9DFA-352C-64255219F0DA}"/>
              </a:ext>
            </a:extLst>
          </p:cNvPr>
          <p:cNvSpPr txBox="1"/>
          <p:nvPr/>
        </p:nvSpPr>
        <p:spPr>
          <a:xfrm>
            <a:off x="36197351" y="11131007"/>
            <a:ext cx="3839033" cy="523220"/>
          </a:xfrm>
          <a:prstGeom prst="rect">
            <a:avLst/>
          </a:prstGeom>
          <a:noFill/>
        </p:spPr>
        <p:txBody>
          <a:bodyPr wrap="square" rtlCol="0">
            <a:spAutoFit/>
          </a:bodyPr>
          <a:lstStyle/>
          <a:p>
            <a:pPr algn="ctr"/>
            <a:r>
              <a:rPr lang="en-US" sz="2800" b="0" i="0" dirty="0">
                <a:solidFill>
                  <a:schemeClr val="accent1">
                    <a:lumMod val="50000"/>
                  </a:schemeClr>
                </a:solidFill>
                <a:effectLst/>
                <a:latin typeface="Times New Roman" panose="02020603050405020304" pitchFamily="18" charset="0"/>
                <a:cs typeface="Times New Roman" panose="02020603050405020304" pitchFamily="18" charset="0"/>
              </a:rPr>
              <a:t>Table 2</a:t>
            </a:r>
            <a:endParaRPr lang="en-US" sz="2800" dirty="0">
              <a:solidFill>
                <a:schemeClr val="accent1">
                  <a:lumMod val="50000"/>
                </a:schemeClr>
              </a:solidFill>
              <a:latin typeface="Times New Roman" panose="02020603050405020304" pitchFamily="18" charset="0"/>
              <a:cs typeface="Times New Roman" panose="02020603050405020304" pitchFamily="18" charset="0"/>
            </a:endParaRPr>
          </a:p>
        </p:txBody>
      </p:sp>
      <p:pic>
        <p:nvPicPr>
          <p:cNvPr id="5" name="Picture 4" descr="A diagram of a computer program&#10;&#10;AI-generated content may be incorrect.">
            <a:extLst>
              <a:ext uri="{FF2B5EF4-FFF2-40B4-BE49-F238E27FC236}">
                <a16:creationId xmlns:a16="http://schemas.microsoft.com/office/drawing/2014/main" id="{93E09915-2AD8-D0C7-489D-EA8307136F2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85061" y="12284743"/>
            <a:ext cx="9825739" cy="3641010"/>
          </a:xfrm>
          <a:prstGeom prst="rect">
            <a:avLst/>
          </a:prstGeom>
        </p:spPr>
      </p:pic>
      <p:sp>
        <p:nvSpPr>
          <p:cNvPr id="9" name="Text Placeholder 87">
            <a:extLst>
              <a:ext uri="{FF2B5EF4-FFF2-40B4-BE49-F238E27FC236}">
                <a16:creationId xmlns:a16="http://schemas.microsoft.com/office/drawing/2014/main" id="{A5961BCB-CE31-9F97-3AD2-836293F16822}"/>
              </a:ext>
            </a:extLst>
          </p:cNvPr>
          <p:cNvSpPr txBox="1">
            <a:spLocks/>
          </p:cNvSpPr>
          <p:nvPr/>
        </p:nvSpPr>
        <p:spPr>
          <a:xfrm>
            <a:off x="340507" y="17165201"/>
            <a:ext cx="10048875" cy="754045"/>
          </a:xfrm>
          <a:prstGeom prst="rect">
            <a:avLst/>
          </a:prstGeom>
          <a:solidFill>
            <a:schemeClr val="accent1">
              <a:lumMod val="50000"/>
            </a:schemeClr>
          </a:solidFill>
          <a:ln>
            <a:noFill/>
          </a:ln>
        </p:spPr>
        <p:txBody>
          <a:bodyPr lIns="91436" tIns="91436" rIns="91436" bIns="91436" anchor="ctr" anchorCtr="0">
            <a:spAutoFit/>
          </a:bodyPr>
          <a:lstStyle>
            <a:lvl1pPr marL="0" indent="0" algn="ctr" defTabSz="4388900" rtl="0" eaLnBrk="1" latinLnBrk="0" hangingPunct="1">
              <a:spcBef>
                <a:spcPct val="20000"/>
              </a:spcBef>
              <a:buFont typeface="Arial" pitchFamily="34" charset="0"/>
              <a:buNone/>
              <a:defRPr sz="3700" b="1" u="sng" kern="1200" baseline="0">
                <a:solidFill>
                  <a:schemeClr val="accent5">
                    <a:lumMod val="50000"/>
                  </a:schemeClr>
                </a:solidFill>
                <a:latin typeface="+mn-lt"/>
                <a:ea typeface="+mn-ea"/>
                <a:cs typeface="+mn-cs"/>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r>
              <a:rPr lang="en-US" dirty="0">
                <a:solidFill>
                  <a:schemeClr val="bg1"/>
                </a:solidFill>
              </a:rPr>
              <a:t>DATASETS &amp; SIMULATION</a:t>
            </a:r>
          </a:p>
        </p:txBody>
      </p:sp>
      <p:pic>
        <p:nvPicPr>
          <p:cNvPr id="19" name="Picture 18" descr="A video game screen capture&#10;&#10;AI-generated content may be incorrect.">
            <a:extLst>
              <a:ext uri="{FF2B5EF4-FFF2-40B4-BE49-F238E27FC236}">
                <a16:creationId xmlns:a16="http://schemas.microsoft.com/office/drawing/2014/main" id="{F403FD84-5AA6-9C1B-D571-1DED6528F8EB}"/>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85061" y="22668442"/>
            <a:ext cx="10128081" cy="3525307"/>
          </a:xfrm>
          <a:prstGeom prst="rect">
            <a:avLst/>
          </a:prstGeom>
        </p:spPr>
      </p:pic>
      <p:sp>
        <p:nvSpPr>
          <p:cNvPr id="24" name="TextBox 23">
            <a:extLst>
              <a:ext uri="{FF2B5EF4-FFF2-40B4-BE49-F238E27FC236}">
                <a16:creationId xmlns:a16="http://schemas.microsoft.com/office/drawing/2014/main" id="{E0622516-98BD-007B-037E-04B064D3D231}"/>
              </a:ext>
            </a:extLst>
          </p:cNvPr>
          <p:cNvSpPr txBox="1"/>
          <p:nvPr/>
        </p:nvSpPr>
        <p:spPr>
          <a:xfrm>
            <a:off x="32973672" y="11889757"/>
            <a:ext cx="10128081" cy="2015936"/>
          </a:xfrm>
          <a:prstGeom prst="rect">
            <a:avLst/>
          </a:prstGeom>
          <a:noFill/>
        </p:spPr>
        <p:txBody>
          <a:bodyPr wrap="square" rtlCol="0">
            <a:spAutoFit/>
          </a:bodyPr>
          <a:lstStyle/>
          <a:p>
            <a:r>
              <a:rPr lang="en-US" sz="2500" dirty="0">
                <a:latin typeface="Times New Roman" panose="02020603050405020304" pitchFamily="18" charset="0"/>
                <a:cs typeface="Times New Roman" panose="02020603050405020304" pitchFamily="18" charset="0"/>
              </a:rPr>
              <a:t>Performance Comparison on the AI2-THOR Dataset. We report Success Rate (SR), Success-weighted Path Length (SPL), and Success-weighted Action Efficiency (SAE) for both all navigation episodes and long-horizon episodes (L &gt;= 5). GRIP consistently outperforms prior state-of-the-art methods in both categories.</a:t>
            </a:r>
          </a:p>
        </p:txBody>
      </p:sp>
      <p:sp>
        <p:nvSpPr>
          <p:cNvPr id="25" name="TextBox 24">
            <a:extLst>
              <a:ext uri="{FF2B5EF4-FFF2-40B4-BE49-F238E27FC236}">
                <a16:creationId xmlns:a16="http://schemas.microsoft.com/office/drawing/2014/main" id="{A1AA8293-E830-5047-4528-F21A357AB1A0}"/>
              </a:ext>
            </a:extLst>
          </p:cNvPr>
          <p:cNvSpPr txBox="1"/>
          <p:nvPr/>
        </p:nvSpPr>
        <p:spPr>
          <a:xfrm>
            <a:off x="22426705" y="11976338"/>
            <a:ext cx="10128081" cy="1631216"/>
          </a:xfrm>
          <a:prstGeom prst="rect">
            <a:avLst/>
          </a:prstGeom>
          <a:noFill/>
        </p:spPr>
        <p:txBody>
          <a:bodyPr wrap="square" rtlCol="0">
            <a:spAutoFit/>
          </a:bodyPr>
          <a:lstStyle/>
          <a:p>
            <a:r>
              <a:rPr lang="en-US" sz="2500" dirty="0">
                <a:latin typeface="Times New Roman" panose="02020603050405020304" pitchFamily="18" charset="0"/>
                <a:cs typeface="Times New Roman" panose="02020603050405020304" pitchFamily="18" charset="0"/>
              </a:rPr>
              <a:t>Comparison of State-of-the-Art Methods on the </a:t>
            </a:r>
            <a:r>
              <a:rPr lang="en-US" sz="2500" dirty="0" err="1">
                <a:latin typeface="Times New Roman" panose="02020603050405020304" pitchFamily="18" charset="0"/>
                <a:cs typeface="Times New Roman" panose="02020603050405020304" pitchFamily="18" charset="0"/>
              </a:rPr>
              <a:t>RoboTHOR</a:t>
            </a:r>
            <a:r>
              <a:rPr lang="en-US" sz="2500" dirty="0">
                <a:latin typeface="Times New Roman" panose="02020603050405020304" pitchFamily="18" charset="0"/>
                <a:cs typeface="Times New Roman" panose="02020603050405020304" pitchFamily="18" charset="0"/>
              </a:rPr>
              <a:t> Dataset. We report Success Rate (SR), Success-weighted Path Length (SPL), and Success-weighted Action Efficiency (SAE) for all navigation trajectories and long-horizon tasks (L &lt;= 5). GRIP achieves the best results across all metrics</a:t>
            </a:r>
          </a:p>
        </p:txBody>
      </p:sp>
      <p:pic>
        <p:nvPicPr>
          <p:cNvPr id="27" name="Picture 26" descr="A screenshot of a computer game&#10;&#10;AI-generated content may be incorrect.">
            <a:extLst>
              <a:ext uri="{FF2B5EF4-FFF2-40B4-BE49-F238E27FC236}">
                <a16:creationId xmlns:a16="http://schemas.microsoft.com/office/drawing/2014/main" id="{AE5874D2-E2AC-39F8-B108-2922F4FA6718}"/>
              </a:ext>
            </a:extLst>
          </p:cNvPr>
          <p:cNvPicPr>
            <a:picLocks noChangeAspect="1"/>
          </p:cNvPicPr>
          <p:nvPr/>
        </p:nvPicPr>
        <p:blipFill>
          <a:blip r:embed="rId12">
            <a:extLst>
              <a:ext uri="{28A0092B-C50C-407E-A947-70E740481C1C}">
                <a14:useLocalDpi xmlns:a14="http://schemas.microsoft.com/office/drawing/2010/main" val="0"/>
              </a:ext>
            </a:extLst>
          </a:blip>
          <a:srcRect l="32436" t="7072" r="52541" b="52166"/>
          <a:stretch/>
        </p:blipFill>
        <p:spPr>
          <a:xfrm>
            <a:off x="11461290" y="20582900"/>
            <a:ext cx="1857375" cy="1564639"/>
          </a:xfrm>
          <a:prstGeom prst="rect">
            <a:avLst/>
          </a:prstGeom>
        </p:spPr>
      </p:pic>
      <p:pic>
        <p:nvPicPr>
          <p:cNvPr id="29" name="Picture 28" descr="A graph with a graph and a diagram&#10;&#10;AI-generated content may be incorrect.">
            <a:extLst>
              <a:ext uri="{FF2B5EF4-FFF2-40B4-BE49-F238E27FC236}">
                <a16:creationId xmlns:a16="http://schemas.microsoft.com/office/drawing/2014/main" id="{C4E40130-43CD-D650-7DD7-9BCFED0FDD80}"/>
              </a:ext>
            </a:extLst>
          </p:cNvPr>
          <p:cNvPicPr>
            <a:picLocks noChangeAspect="1"/>
          </p:cNvPicPr>
          <p:nvPr/>
        </p:nvPicPr>
        <p:blipFill>
          <a:blip r:embed="rId13">
            <a:extLst>
              <a:ext uri="{28A0092B-C50C-407E-A947-70E740481C1C}">
                <a14:useLocalDpi xmlns:a14="http://schemas.microsoft.com/office/drawing/2010/main" val="0"/>
              </a:ext>
            </a:extLst>
          </a:blip>
          <a:srcRect l="18000" t="7699" r="13458" b="23549"/>
          <a:stretch/>
        </p:blipFill>
        <p:spPr>
          <a:xfrm>
            <a:off x="18106000" y="13239135"/>
            <a:ext cx="2817002" cy="2825666"/>
          </a:xfrm>
          <a:prstGeom prst="rect">
            <a:avLst/>
          </a:prstGeom>
        </p:spPr>
      </p:pic>
      <p:sp>
        <p:nvSpPr>
          <p:cNvPr id="31" name="TextBox 30">
            <a:extLst>
              <a:ext uri="{FF2B5EF4-FFF2-40B4-BE49-F238E27FC236}">
                <a16:creationId xmlns:a16="http://schemas.microsoft.com/office/drawing/2014/main" id="{FE19BD1E-413C-6ED9-5F56-6A2C7482E2C2}"/>
              </a:ext>
            </a:extLst>
          </p:cNvPr>
          <p:cNvSpPr txBox="1"/>
          <p:nvPr/>
        </p:nvSpPr>
        <p:spPr>
          <a:xfrm>
            <a:off x="17973488" y="16136589"/>
            <a:ext cx="3276098" cy="523220"/>
          </a:xfrm>
          <a:prstGeom prst="rect">
            <a:avLst/>
          </a:prstGeom>
          <a:noFill/>
        </p:spPr>
        <p:txBody>
          <a:bodyPr wrap="square" rtlCol="0">
            <a:spAutoFit/>
          </a:bodyPr>
          <a:lstStyle/>
          <a:p>
            <a:r>
              <a:rPr lang="en-US" sz="2800" b="1" i="0" dirty="0">
                <a:effectLst/>
                <a:latin typeface="Times New Roman" panose="02020603050405020304" pitchFamily="18" charset="0"/>
                <a:cs typeface="Times New Roman" panose="02020603050405020304" pitchFamily="18" charset="0"/>
              </a:rPr>
              <a:t>Figure 3.</a:t>
            </a:r>
            <a:r>
              <a:rPr lang="en-US" sz="2800" b="0" i="0" dirty="0">
                <a:effectLst/>
                <a:latin typeface="Arial" panose="020B0604020202020204" pitchFamily="34" charset="0"/>
              </a:rPr>
              <a:t> </a:t>
            </a:r>
            <a:r>
              <a:rPr lang="en-US" sz="2800" dirty="0">
                <a:latin typeface="Arial" panose="020B0604020202020204" pitchFamily="34" charset="0"/>
              </a:rPr>
              <a:t>Sub Grid</a:t>
            </a:r>
            <a:endParaRPr lang="en-US" sz="2800" dirty="0">
              <a:latin typeface="Times New Roman" panose="02020603050405020304" pitchFamily="18" charset="0"/>
              <a:cs typeface="Times New Roman" panose="02020603050405020304" pitchFamily="18" charset="0"/>
            </a:endParaRPr>
          </a:p>
        </p:txBody>
      </p:sp>
      <p:sp>
        <p:nvSpPr>
          <p:cNvPr id="34" name="TextBox 33">
            <a:extLst>
              <a:ext uri="{FF2B5EF4-FFF2-40B4-BE49-F238E27FC236}">
                <a16:creationId xmlns:a16="http://schemas.microsoft.com/office/drawing/2014/main" id="{BF76501E-636B-3564-4071-E738E26613D9}"/>
              </a:ext>
            </a:extLst>
          </p:cNvPr>
          <p:cNvSpPr txBox="1"/>
          <p:nvPr/>
        </p:nvSpPr>
        <p:spPr>
          <a:xfrm>
            <a:off x="11461290" y="22555331"/>
            <a:ext cx="11974287" cy="523220"/>
          </a:xfrm>
          <a:prstGeom prst="rect">
            <a:avLst/>
          </a:prstGeom>
          <a:noFill/>
        </p:spPr>
        <p:txBody>
          <a:bodyPr wrap="square" rtlCol="0">
            <a:spAutoFit/>
          </a:bodyPr>
          <a:lstStyle/>
          <a:p>
            <a:r>
              <a:rPr lang="en-US" sz="2800" b="1" i="0" dirty="0">
                <a:effectLst/>
                <a:latin typeface="Times New Roman" panose="02020603050405020304" pitchFamily="18" charset="0"/>
                <a:cs typeface="Times New Roman" panose="02020603050405020304" pitchFamily="18" charset="0"/>
              </a:rPr>
              <a:t>Figure 4.</a:t>
            </a:r>
            <a:r>
              <a:rPr lang="en-US" sz="2800" dirty="0">
                <a:latin typeface="Arial" panose="020B0604020202020204" pitchFamily="34" charset="0"/>
                <a:cs typeface="Times New Roman" panose="02020603050405020304" pitchFamily="18" charset="0"/>
              </a:rPr>
              <a:t> Exploring and Generating a 2D Grid in Real Time</a:t>
            </a:r>
            <a:endParaRPr lang="en-US" sz="2800" dirty="0">
              <a:latin typeface="Times New Roman" panose="02020603050405020304" pitchFamily="18" charset="0"/>
              <a:cs typeface="Times New Roman" panose="02020603050405020304" pitchFamily="18" charset="0"/>
            </a:endParaRPr>
          </a:p>
        </p:txBody>
      </p:sp>
      <p:pic>
        <p:nvPicPr>
          <p:cNvPr id="38" name="Picture 37" descr="A screen shot of a computer game&#10;&#10;AI-generated content may be incorrect.">
            <a:extLst>
              <a:ext uri="{FF2B5EF4-FFF2-40B4-BE49-F238E27FC236}">
                <a16:creationId xmlns:a16="http://schemas.microsoft.com/office/drawing/2014/main" id="{A7A2409C-C1CF-44A5-DF47-4D2055164E4C}"/>
              </a:ext>
            </a:extLst>
          </p:cNvPr>
          <p:cNvPicPr>
            <a:picLocks noChangeAspect="1"/>
          </p:cNvPicPr>
          <p:nvPr/>
        </p:nvPicPr>
        <p:blipFill>
          <a:blip r:embed="rId14">
            <a:extLst>
              <a:ext uri="{28A0092B-C50C-407E-A947-70E740481C1C}">
                <a14:useLocalDpi xmlns:a14="http://schemas.microsoft.com/office/drawing/2010/main" val="0"/>
              </a:ext>
            </a:extLst>
          </a:blip>
          <a:srcRect l="41764" t="11144" r="43213" b="48448"/>
          <a:stretch/>
        </p:blipFill>
        <p:spPr>
          <a:xfrm>
            <a:off x="13741482" y="20604174"/>
            <a:ext cx="1857376" cy="1543365"/>
          </a:xfrm>
          <a:prstGeom prst="rect">
            <a:avLst/>
          </a:prstGeom>
        </p:spPr>
      </p:pic>
      <p:pic>
        <p:nvPicPr>
          <p:cNvPr id="42" name="Picture 41" descr="A diagram of a computer&#10;&#10;AI-generated content may be incorrect.">
            <a:extLst>
              <a:ext uri="{FF2B5EF4-FFF2-40B4-BE49-F238E27FC236}">
                <a16:creationId xmlns:a16="http://schemas.microsoft.com/office/drawing/2014/main" id="{EA6E0A93-3333-7766-B04C-92B805E952F4}"/>
              </a:ext>
            </a:extLst>
          </p:cNvPr>
          <p:cNvPicPr>
            <a:picLocks noChangeAspect="1"/>
          </p:cNvPicPr>
          <p:nvPr/>
        </p:nvPicPr>
        <p:blipFill>
          <a:blip r:embed="rId15">
            <a:extLst>
              <a:ext uri="{28A0092B-C50C-407E-A947-70E740481C1C}">
                <a14:useLocalDpi xmlns:a14="http://schemas.microsoft.com/office/drawing/2010/main" val="0"/>
              </a:ext>
            </a:extLst>
          </a:blip>
          <a:srcRect l="38665" t="30012" r="46312" b="32219"/>
          <a:stretch/>
        </p:blipFill>
        <p:spPr>
          <a:xfrm>
            <a:off x="18301868" y="20599232"/>
            <a:ext cx="1857375" cy="1543365"/>
          </a:xfrm>
          <a:prstGeom prst="rect">
            <a:avLst/>
          </a:prstGeom>
        </p:spPr>
      </p:pic>
      <p:pic>
        <p:nvPicPr>
          <p:cNvPr id="47" name="Picture 46" descr="A grid with a map of different colored squares&#10;&#10;AI-generated content may be incorrect.">
            <a:extLst>
              <a:ext uri="{FF2B5EF4-FFF2-40B4-BE49-F238E27FC236}">
                <a16:creationId xmlns:a16="http://schemas.microsoft.com/office/drawing/2014/main" id="{C4B210B0-28C6-2D2D-A9C8-FDE569DC586E}"/>
              </a:ext>
            </a:extLst>
          </p:cNvPr>
          <p:cNvPicPr>
            <a:picLocks noChangeAspect="1"/>
          </p:cNvPicPr>
          <p:nvPr/>
        </p:nvPicPr>
        <p:blipFill>
          <a:blip r:embed="rId16">
            <a:extLst>
              <a:ext uri="{28A0092B-C50C-407E-A947-70E740481C1C}">
                <a14:useLocalDpi xmlns:a14="http://schemas.microsoft.com/office/drawing/2010/main" val="0"/>
              </a:ext>
            </a:extLst>
          </a:blip>
          <a:srcRect l="37802" t="11429" r="47174" b="48563"/>
          <a:stretch/>
        </p:blipFill>
        <p:spPr>
          <a:xfrm>
            <a:off x="16021675" y="20614516"/>
            <a:ext cx="1857376" cy="1543365"/>
          </a:xfrm>
          <a:prstGeom prst="rect">
            <a:avLst/>
          </a:prstGeom>
        </p:spPr>
      </p:pic>
      <p:sp>
        <p:nvSpPr>
          <p:cNvPr id="48" name="TextBox 47">
            <a:extLst>
              <a:ext uri="{FF2B5EF4-FFF2-40B4-BE49-F238E27FC236}">
                <a16:creationId xmlns:a16="http://schemas.microsoft.com/office/drawing/2014/main" id="{71346D76-C099-D67E-FFE9-1B4EDD1E6754}"/>
              </a:ext>
            </a:extLst>
          </p:cNvPr>
          <p:cNvSpPr txBox="1"/>
          <p:nvPr/>
        </p:nvSpPr>
        <p:spPr>
          <a:xfrm>
            <a:off x="12120011" y="22104369"/>
            <a:ext cx="387489" cy="523220"/>
          </a:xfrm>
          <a:prstGeom prst="rect">
            <a:avLst/>
          </a:prstGeom>
          <a:noFill/>
        </p:spPr>
        <p:txBody>
          <a:bodyPr wrap="square" rtlCol="0">
            <a:spAutoFit/>
          </a:bodyPr>
          <a:lstStyle/>
          <a:p>
            <a:r>
              <a:rPr lang="en-US" sz="2800" b="1" i="0" dirty="0">
                <a:effectLst/>
                <a:latin typeface="Times New Roman" panose="02020603050405020304" pitchFamily="18" charset="0"/>
                <a:cs typeface="Times New Roman" panose="02020603050405020304" pitchFamily="18" charset="0"/>
              </a:rPr>
              <a:t>A</a:t>
            </a:r>
            <a:endParaRPr lang="en-US" sz="2800" dirty="0">
              <a:latin typeface="Times New Roman" panose="02020603050405020304" pitchFamily="18" charset="0"/>
              <a:cs typeface="Times New Roman" panose="02020603050405020304" pitchFamily="18" charset="0"/>
            </a:endParaRPr>
          </a:p>
        </p:txBody>
      </p:sp>
      <p:sp>
        <p:nvSpPr>
          <p:cNvPr id="49" name="TextBox 48">
            <a:extLst>
              <a:ext uri="{FF2B5EF4-FFF2-40B4-BE49-F238E27FC236}">
                <a16:creationId xmlns:a16="http://schemas.microsoft.com/office/drawing/2014/main" id="{1B6FB6BB-A08C-53C9-CCCA-601C8B6FD4A5}"/>
              </a:ext>
            </a:extLst>
          </p:cNvPr>
          <p:cNvSpPr txBox="1"/>
          <p:nvPr/>
        </p:nvSpPr>
        <p:spPr>
          <a:xfrm>
            <a:off x="19017372" y="22104369"/>
            <a:ext cx="387489" cy="523220"/>
          </a:xfrm>
          <a:prstGeom prst="rect">
            <a:avLst/>
          </a:prstGeom>
          <a:noFill/>
        </p:spPr>
        <p:txBody>
          <a:bodyPr wrap="square" rtlCol="0">
            <a:spAutoFit/>
          </a:bodyPr>
          <a:lstStyle/>
          <a:p>
            <a:r>
              <a:rPr lang="en-US" sz="2800" b="1" i="0" dirty="0">
                <a:effectLst/>
                <a:latin typeface="Times New Roman" panose="02020603050405020304" pitchFamily="18" charset="0"/>
                <a:cs typeface="Times New Roman" panose="02020603050405020304" pitchFamily="18" charset="0"/>
              </a:rPr>
              <a:t>D</a:t>
            </a:r>
            <a:endParaRPr lang="en-US" sz="2800" dirty="0">
              <a:latin typeface="Times New Roman" panose="02020603050405020304" pitchFamily="18" charset="0"/>
              <a:cs typeface="Times New Roman" panose="02020603050405020304" pitchFamily="18" charset="0"/>
            </a:endParaRPr>
          </a:p>
        </p:txBody>
      </p:sp>
      <p:sp>
        <p:nvSpPr>
          <p:cNvPr id="50" name="TextBox 49">
            <a:extLst>
              <a:ext uri="{FF2B5EF4-FFF2-40B4-BE49-F238E27FC236}">
                <a16:creationId xmlns:a16="http://schemas.microsoft.com/office/drawing/2014/main" id="{6B6ADC28-C91C-493F-B41C-FA8AECAF6AAB}"/>
              </a:ext>
            </a:extLst>
          </p:cNvPr>
          <p:cNvSpPr txBox="1"/>
          <p:nvPr/>
        </p:nvSpPr>
        <p:spPr>
          <a:xfrm>
            <a:off x="16694021" y="22104369"/>
            <a:ext cx="387489" cy="523220"/>
          </a:xfrm>
          <a:prstGeom prst="rect">
            <a:avLst/>
          </a:prstGeom>
          <a:noFill/>
        </p:spPr>
        <p:txBody>
          <a:bodyPr wrap="square" rtlCol="0">
            <a:spAutoFit/>
          </a:bodyPr>
          <a:lstStyle/>
          <a:p>
            <a:r>
              <a:rPr lang="en-US" sz="2800" b="1" i="0" dirty="0">
                <a:effectLst/>
                <a:latin typeface="Times New Roman" panose="02020603050405020304" pitchFamily="18" charset="0"/>
                <a:cs typeface="Times New Roman" panose="02020603050405020304" pitchFamily="18" charset="0"/>
              </a:rPr>
              <a:t>C</a:t>
            </a:r>
            <a:endParaRPr lang="en-US" sz="2800" dirty="0">
              <a:latin typeface="Times New Roman" panose="02020603050405020304" pitchFamily="18" charset="0"/>
              <a:cs typeface="Times New Roman" panose="02020603050405020304" pitchFamily="18" charset="0"/>
            </a:endParaRPr>
          </a:p>
        </p:txBody>
      </p:sp>
      <p:sp>
        <p:nvSpPr>
          <p:cNvPr id="51" name="TextBox 50">
            <a:extLst>
              <a:ext uri="{FF2B5EF4-FFF2-40B4-BE49-F238E27FC236}">
                <a16:creationId xmlns:a16="http://schemas.microsoft.com/office/drawing/2014/main" id="{1F796C33-0F8A-204B-FEF1-A54DEB6A75D9}"/>
              </a:ext>
            </a:extLst>
          </p:cNvPr>
          <p:cNvSpPr txBox="1"/>
          <p:nvPr/>
        </p:nvSpPr>
        <p:spPr>
          <a:xfrm>
            <a:off x="14407016" y="22104369"/>
            <a:ext cx="387489" cy="523220"/>
          </a:xfrm>
          <a:prstGeom prst="rect">
            <a:avLst/>
          </a:prstGeom>
          <a:noFill/>
        </p:spPr>
        <p:txBody>
          <a:bodyPr wrap="square" rtlCol="0">
            <a:spAutoFit/>
          </a:bodyPr>
          <a:lstStyle/>
          <a:p>
            <a:r>
              <a:rPr lang="en-US" sz="2800" b="1" i="0" dirty="0">
                <a:effectLst/>
                <a:latin typeface="Times New Roman" panose="02020603050405020304" pitchFamily="18" charset="0"/>
                <a:cs typeface="Times New Roman" panose="02020603050405020304" pitchFamily="18" charset="0"/>
              </a:rPr>
              <a:t>B</a:t>
            </a:r>
            <a:endParaRPr lang="en-US" sz="2800" dirty="0">
              <a:latin typeface="Times New Roman" panose="02020603050405020304" pitchFamily="18" charset="0"/>
              <a:cs typeface="Times New Roman" panose="02020603050405020304" pitchFamily="18" charset="0"/>
            </a:endParaRPr>
          </a:p>
        </p:txBody>
      </p:sp>
      <p:sp>
        <p:nvSpPr>
          <p:cNvPr id="52" name="Text Placeholder 93">
            <a:extLst>
              <a:ext uri="{FF2B5EF4-FFF2-40B4-BE49-F238E27FC236}">
                <a16:creationId xmlns:a16="http://schemas.microsoft.com/office/drawing/2014/main" id="{CE01D5A7-C90E-BC26-2D0D-70BCADB0A285}"/>
              </a:ext>
            </a:extLst>
          </p:cNvPr>
          <p:cNvSpPr txBox="1">
            <a:spLocks/>
          </p:cNvSpPr>
          <p:nvPr/>
        </p:nvSpPr>
        <p:spPr>
          <a:xfrm>
            <a:off x="33102663" y="24054072"/>
            <a:ext cx="10047018" cy="754045"/>
          </a:xfrm>
          <a:prstGeom prst="rect">
            <a:avLst/>
          </a:prstGeom>
          <a:solidFill>
            <a:schemeClr val="accent1">
              <a:lumMod val="50000"/>
            </a:schemeClr>
          </a:solidFill>
        </p:spPr>
        <p:txBody>
          <a:bodyPr wrap="square" lIns="91436" tIns="91436" rIns="91436" bIns="91436" anchor="ctr" anchorCtr="0">
            <a:spAutoFit/>
          </a:bodyPr>
          <a:lstStyle>
            <a:lvl1pPr marL="0" indent="0" algn="ctr" defTabSz="4388900" rtl="0" eaLnBrk="1" latinLnBrk="0" hangingPunct="1">
              <a:spcBef>
                <a:spcPct val="20000"/>
              </a:spcBef>
              <a:buFont typeface="Arial" pitchFamily="34" charset="0"/>
              <a:buNone/>
              <a:defRPr sz="3700" b="1" u="sng" kern="1200" baseline="0">
                <a:solidFill>
                  <a:schemeClr val="accent5">
                    <a:lumMod val="50000"/>
                  </a:schemeClr>
                </a:solidFill>
                <a:latin typeface="+mn-lt"/>
                <a:ea typeface="+mn-ea"/>
                <a:cs typeface="+mn-cs"/>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r>
              <a:rPr lang="en-US" dirty="0">
                <a:solidFill>
                  <a:schemeClr val="bg1"/>
                </a:solidFill>
              </a:rPr>
              <a:t>FUTURE WORK</a:t>
            </a:r>
          </a:p>
        </p:txBody>
      </p:sp>
      <p:sp>
        <p:nvSpPr>
          <p:cNvPr id="53" name="Text Placeholder 89">
            <a:extLst>
              <a:ext uri="{FF2B5EF4-FFF2-40B4-BE49-F238E27FC236}">
                <a16:creationId xmlns:a16="http://schemas.microsoft.com/office/drawing/2014/main" id="{F1F297CE-23E4-8CFC-25D8-E0FE7F57C71B}"/>
              </a:ext>
            </a:extLst>
          </p:cNvPr>
          <p:cNvSpPr txBox="1">
            <a:spLocks/>
          </p:cNvSpPr>
          <p:nvPr/>
        </p:nvSpPr>
        <p:spPr>
          <a:xfrm>
            <a:off x="32989780" y="24963057"/>
            <a:ext cx="10048874" cy="2677634"/>
          </a:xfrm>
          <a:prstGeom prst="rect">
            <a:avLst/>
          </a:prstGeom>
        </p:spPr>
        <p:txBody>
          <a:bodyPr wrap="square" lIns="228589" tIns="228589" rIns="228589" bIns="228589">
            <a:spAutoFit/>
          </a:bodyPr>
          <a:lstStyle>
            <a:lvl1pPr marL="0" indent="0" algn="l" defTabSz="4388900" rtl="0" eaLnBrk="1" latinLnBrk="0" hangingPunct="1">
              <a:spcBef>
                <a:spcPct val="20000"/>
              </a:spcBef>
              <a:buFont typeface="Arial" pitchFamily="34" charset="0"/>
              <a:buNone/>
              <a:defRPr sz="2500" kern="1200">
                <a:solidFill>
                  <a:schemeClr val="accent5">
                    <a:lumMod val="50000"/>
                  </a:schemeClr>
                </a:solidFill>
                <a:latin typeface="Times New Roman" pitchFamily="18" charset="0"/>
                <a:ea typeface="+mn-ea"/>
                <a:cs typeface="Times New Roman" pitchFamily="18" charset="0"/>
              </a:defRPr>
            </a:lvl1pPr>
            <a:lvl2pPr marL="1485825"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57297"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85916" indent="-628619"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143093" indent="-457177"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pPr algn="just"/>
            <a:r>
              <a:rPr lang="en-US" sz="2400" dirty="0">
                <a:solidFill>
                  <a:schemeClr val="tx1"/>
                </a:solidFill>
              </a:rPr>
              <a:t>Future research could focus on enhancing the robustness and adaptability of our framework by integrating reinforcement learning techniques with behavior cloning. Additional developments may include exploring multi-agent collaborative navigation and applying transfer learning to allow trained models to generalize effectively to diverse indoor environments with minimal additional training data.</a:t>
            </a:r>
            <a:endParaRPr lang="en-US" sz="2400" b="1" dirty="0">
              <a:solidFill>
                <a:schemeClr val="tx1"/>
              </a:solidFill>
            </a:endParaRPr>
          </a:p>
        </p:txBody>
      </p:sp>
      <p:sp>
        <p:nvSpPr>
          <p:cNvPr id="54" name="Text Placeholder 98">
            <a:extLst>
              <a:ext uri="{FF2B5EF4-FFF2-40B4-BE49-F238E27FC236}">
                <a16:creationId xmlns:a16="http://schemas.microsoft.com/office/drawing/2014/main" id="{5C261CBE-397B-B454-F593-9DC5EF2AE7DC}"/>
              </a:ext>
            </a:extLst>
          </p:cNvPr>
          <p:cNvSpPr txBox="1">
            <a:spLocks/>
          </p:cNvSpPr>
          <p:nvPr/>
        </p:nvSpPr>
        <p:spPr>
          <a:xfrm>
            <a:off x="33014204" y="29520911"/>
            <a:ext cx="7484898" cy="1615805"/>
          </a:xfrm>
          <a:prstGeom prst="rect">
            <a:avLst/>
          </a:prstGeom>
        </p:spPr>
        <p:txBody>
          <a:bodyPr wrap="square" lIns="228589" tIns="228589" rIns="228589" bIns="228589">
            <a:spAutoFit/>
          </a:bodyPr>
          <a:lstStyle>
            <a:lvl1pPr marL="0" indent="0" algn="l" defTabSz="4388900" rtl="0" eaLnBrk="1" latinLnBrk="0" hangingPunct="1">
              <a:spcBef>
                <a:spcPct val="20000"/>
              </a:spcBef>
              <a:buFont typeface="Arial" pitchFamily="34" charset="0"/>
              <a:buNone/>
              <a:defRPr sz="2500" kern="1200">
                <a:solidFill>
                  <a:schemeClr val="accent5">
                    <a:lumMod val="50000"/>
                  </a:schemeClr>
                </a:solidFill>
                <a:latin typeface="Times New Roman" pitchFamily="18" charset="0"/>
                <a:ea typeface="+mn-ea"/>
                <a:cs typeface="Times New Roman" pitchFamily="18" charset="0"/>
              </a:defRPr>
            </a:lvl1pPr>
            <a:lvl2pPr marL="1485825"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57297"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85916" indent="-628619"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143093" indent="-457177"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r>
              <a:rPr lang="en-US" dirty="0">
                <a:solidFill>
                  <a:srgbClr val="00B0F0"/>
                </a:solidFill>
              </a:rPr>
              <a:t>Acknowledgments: </a:t>
            </a:r>
            <a:r>
              <a:rPr lang="en-US" dirty="0">
                <a:solidFill>
                  <a:schemeClr val="tx1"/>
                </a:solidFill>
              </a:rPr>
              <a:t>We would like to thank our supervisor Dr </a:t>
            </a:r>
            <a:r>
              <a:rPr lang="en-US" dirty="0" err="1">
                <a:solidFill>
                  <a:schemeClr val="tx1"/>
                </a:solidFill>
              </a:rPr>
              <a:t>Yugyung</a:t>
            </a:r>
            <a:r>
              <a:rPr lang="en-US" dirty="0">
                <a:solidFill>
                  <a:schemeClr val="tx1"/>
                </a:solidFill>
              </a:rPr>
              <a:t> Lee and mentor Dr Duy Ho for their support.</a:t>
            </a:r>
          </a:p>
        </p:txBody>
      </p:sp>
    </p:spTree>
    <p:extLst>
      <p:ext uri="{BB962C8B-B14F-4D97-AF65-F5344CB8AC3E}">
        <p14:creationId xmlns:p14="http://schemas.microsoft.com/office/powerpoint/2010/main" val="2363625306"/>
      </p:ext>
    </p:extLst>
  </p:cSld>
  <p:clrMapOvr>
    <a:masterClrMapping/>
  </p:clrMapOvr>
</p:sld>
</file>

<file path=ppt/theme/theme1.xml><?xml version="1.0" encoding="utf-8"?>
<a:theme xmlns:a="http://schemas.openxmlformats.org/drawingml/2006/main" name="36x48-Templat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sz="2500" dirty="0">
            <a:latin typeface="Times New Roman" panose="02020603050405020304" pitchFamily="18" charset="0"/>
            <a:cs typeface="Times New Roman" panose="02020603050405020304" pitchFamily="18" charset="0"/>
          </a:defRPr>
        </a:defPPr>
      </a:lstStyle>
    </a:txDef>
  </a:objectDefaults>
  <a:extraClrSchemeLst/>
</a:theme>
</file>

<file path=ppt/theme/theme2.xml><?xml version="1.0" encoding="utf-8"?>
<a:theme xmlns:a="http://schemas.openxmlformats.org/drawingml/2006/main" name="Without guides">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sz="2500" dirty="0">
            <a:latin typeface="Times New Roman" panose="02020603050405020304" pitchFamily="18" charset="0"/>
            <a:cs typeface="Times New Roman" panose="02020603050405020304" pitchFamily="18" charset="0"/>
          </a:defRPr>
        </a:defPPr>
      </a:lst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36x48-Template-V2b</Template>
  <TotalTime>26297</TotalTime>
  <Words>863</Words>
  <Application>Microsoft Office PowerPoint</Application>
  <PresentationFormat>Custom</PresentationFormat>
  <Paragraphs>44</Paragraphs>
  <Slides>1</Slides>
  <Notes>0</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1</vt:i4>
      </vt:variant>
    </vt:vector>
  </HeadingPairs>
  <TitlesOfParts>
    <vt:vector size="8" baseType="lpstr">
      <vt:lpstr>Arial</vt:lpstr>
      <vt:lpstr>Arial Black</vt:lpstr>
      <vt:lpstr>Calibri</vt:lpstr>
      <vt:lpstr>Times New Roman</vt:lpstr>
      <vt:lpstr>Trebuchet MS</vt:lpstr>
      <vt:lpstr>36x48-Template</vt:lpstr>
      <vt:lpstr>Without guides</vt:lpstr>
      <vt:lpstr>PowerPoint Presentation</vt:lpstr>
    </vt:vector>
  </TitlesOfParts>
  <Manager>A. Kotoulas</Manager>
  <Company>Canterbury Media Services, Inc.</Company>
  <LinksUpToDate>false</LinksUpToDate>
  <SharedDoc>false</SharedDoc>
  <HyperlinkBase>https://www.posterpresentations.com/free-poster-templates.html</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36x48 PowerPoint Presentation</dc:title>
  <dc:subject>Research poster presentation template</dc:subject>
  <dc:creator>PosterPresentations.com</dc:creator>
  <cp:keywords>36x48 Powerpoint poster template, scientific poster template, research poster template</cp:keywords>
  <dc:description>This template is the property of PosterPresentations.com. You are free to modify and print the template as needed, as long as the PosterPresentations.com watermark at the bottom left of the page is visible. Call us if you need help with this poster template. 1-866-649-3004 (c)PosterPresentations.com</dc:description>
  <cp:lastModifiedBy>Alanazi, Ahmed (UMKC-Student)</cp:lastModifiedBy>
  <cp:revision>246</cp:revision>
  <cp:lastPrinted>2023-04-11T22:07:02Z</cp:lastPrinted>
  <dcterms:created xsi:type="dcterms:W3CDTF">2012-02-03T19:11:35Z</dcterms:created>
  <dcterms:modified xsi:type="dcterms:W3CDTF">2025-04-01T00:50:51Z</dcterms:modified>
  <cp:category>Research poster templates</cp:category>
</cp:coreProperties>
</file>